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58" r:id="rId4"/>
    <p:sldId id="273" r:id="rId5"/>
    <p:sldId id="272" r:id="rId6"/>
    <p:sldId id="271" r:id="rId7"/>
    <p:sldId id="259" r:id="rId8"/>
    <p:sldId id="280" r:id="rId9"/>
    <p:sldId id="279" r:id="rId10"/>
    <p:sldId id="278" r:id="rId11"/>
    <p:sldId id="267" r:id="rId12"/>
    <p:sldId id="288" r:id="rId13"/>
    <p:sldId id="287" r:id="rId14"/>
    <p:sldId id="260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247F-F00B-4C82-8A36-29DE99B59B6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6DC6-1E63-4E60-96CA-DB5D3F65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3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247F-F00B-4C82-8A36-29DE99B59B6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6DC6-1E63-4E60-96CA-DB5D3F65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2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247F-F00B-4C82-8A36-29DE99B59B6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6DC6-1E63-4E60-96CA-DB5D3F65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7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247F-F00B-4C82-8A36-29DE99B59B6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6DC6-1E63-4E60-96CA-DB5D3F65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247F-F00B-4C82-8A36-29DE99B59B6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6DC6-1E63-4E60-96CA-DB5D3F65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7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247F-F00B-4C82-8A36-29DE99B59B6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6DC6-1E63-4E60-96CA-DB5D3F65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5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247F-F00B-4C82-8A36-29DE99B59B6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6DC6-1E63-4E60-96CA-DB5D3F65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1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247F-F00B-4C82-8A36-29DE99B59B6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6DC6-1E63-4E60-96CA-DB5D3F65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3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247F-F00B-4C82-8A36-29DE99B59B6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6DC6-1E63-4E60-96CA-DB5D3F65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2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247F-F00B-4C82-8A36-29DE99B59B6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6DC6-1E63-4E60-96CA-DB5D3F65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247F-F00B-4C82-8A36-29DE99B59B6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6DC6-1E63-4E60-96CA-DB5D3F65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1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E247F-F00B-4C82-8A36-29DE99B59B6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36DC6-1E63-4E60-96CA-DB5D3F65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9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3855D8D-5A51-44C3-ADB3-8B27C11F0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6000" b="1" dirty="0"/>
          </a:p>
          <a:p>
            <a:pPr algn="l"/>
            <a:r>
              <a:rPr lang="en-US" sz="6000" b="1" dirty="0"/>
              <a:t>  Differences in </a:t>
            </a:r>
          </a:p>
          <a:p>
            <a:pPr algn="l"/>
            <a:r>
              <a:rPr lang="en-US" sz="6000" b="1" dirty="0"/>
              <a:t>the office scenes</a:t>
            </a:r>
          </a:p>
          <a:p>
            <a:pPr algn="l"/>
            <a:endParaRPr lang="en-US" sz="6000" b="1" dirty="0"/>
          </a:p>
          <a:p>
            <a:pPr algn="l"/>
            <a:r>
              <a:rPr lang="en-US" sz="6000" b="1" dirty="0"/>
              <a:t> (</a:t>
            </a:r>
            <a:r>
              <a:rPr lang="en-US" sz="4800" b="1" dirty="0"/>
              <a:t>Find 10 differences</a:t>
            </a:r>
          </a:p>
          <a:p>
            <a:pPr algn="l"/>
            <a:r>
              <a:rPr lang="en-US" sz="4800" b="1" dirty="0"/>
              <a:t>    between A &amp; 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DE802-922F-41AF-B0C3-8C894BA1A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78" y="834886"/>
            <a:ext cx="3343883" cy="59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38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ECD6F-1470-4388-8568-BB3339056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pPr marL="742950" lvl="0" indent="-742950">
              <a:buAutoNum type="arabicPeriod" startAt="5"/>
            </a:pPr>
            <a:r>
              <a:rPr lang="en-US" sz="4000" b="1" dirty="0">
                <a:solidFill>
                  <a:prstClr val="black"/>
                </a:solidFill>
              </a:rPr>
              <a:t>In A, the filing cabinet on the right has a handle for the top drawer, but no handle in B. </a:t>
            </a:r>
          </a:p>
          <a:p>
            <a:pPr marL="742950" lvl="0" indent="-742950">
              <a:buAutoNum type="arabicPeriod" startAt="5"/>
            </a:pPr>
            <a:r>
              <a:rPr lang="en-US" sz="4000" b="1" dirty="0">
                <a:solidFill>
                  <a:prstClr val="black"/>
                </a:solidFill>
              </a:rPr>
              <a:t>In A, the man’s desk chair has wheels, but in B, there are no wheels. </a:t>
            </a:r>
          </a:p>
          <a:p>
            <a:pPr marL="742950" lvl="0" indent="-742950">
              <a:buAutoNum type="arabicPeriod" startAt="7"/>
            </a:pPr>
            <a:r>
              <a:rPr lang="en-US" sz="4000" b="1" dirty="0">
                <a:solidFill>
                  <a:prstClr val="black"/>
                </a:solidFill>
              </a:rPr>
              <a:t>At front desk, A has writing on paper, </a:t>
            </a:r>
          </a:p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</a:rPr>
              <a:t>       in B the paper is blank.</a:t>
            </a:r>
          </a:p>
          <a:p>
            <a:pPr marL="0" indent="0">
              <a:buNone/>
            </a:pPr>
            <a:r>
              <a:rPr lang="en-US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246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98926-F57B-4E64-BB0C-0E9987431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4000" b="1" dirty="0">
              <a:solidFill>
                <a:prstClr val="black"/>
              </a:solidFill>
            </a:endParaRPr>
          </a:p>
          <a:p>
            <a:pPr marL="742950" lvl="0" indent="-742950">
              <a:buAutoNum type="arabicPeriod" startAt="8"/>
            </a:pPr>
            <a:r>
              <a:rPr lang="en-US" sz="4000" b="1" dirty="0">
                <a:solidFill>
                  <a:prstClr val="black"/>
                </a:solidFill>
              </a:rPr>
              <a:t>At the front desk, the lady’s purse in A </a:t>
            </a:r>
          </a:p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</a:rPr>
              <a:t>       has no design on the side and B has a </a:t>
            </a:r>
          </a:p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</a:rPr>
              <a:t>       design.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9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98926-F57B-4E64-BB0C-0E9987431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4000" b="1" dirty="0">
              <a:solidFill>
                <a:prstClr val="black"/>
              </a:solidFill>
            </a:endParaRPr>
          </a:p>
          <a:p>
            <a:pPr marL="742950" lvl="0" indent="-742950">
              <a:buAutoNum type="arabicPeriod" startAt="8"/>
            </a:pPr>
            <a:r>
              <a:rPr lang="en-US" sz="4000" b="1" dirty="0">
                <a:solidFill>
                  <a:prstClr val="black"/>
                </a:solidFill>
              </a:rPr>
              <a:t>At the front desk, the lady’s purse in A </a:t>
            </a:r>
          </a:p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</a:rPr>
              <a:t>       has no design on the side and B has a </a:t>
            </a:r>
          </a:p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</a:rPr>
              <a:t>       design.</a:t>
            </a:r>
          </a:p>
          <a:p>
            <a:pPr marL="742950" lvl="0" indent="-742950">
              <a:buAutoNum type="arabicPeriod" startAt="9"/>
            </a:pPr>
            <a:r>
              <a:rPr lang="en-US" sz="4000" b="1" dirty="0">
                <a:solidFill>
                  <a:prstClr val="black"/>
                </a:solidFill>
              </a:rPr>
              <a:t>In A, the pencil above the man is </a:t>
            </a:r>
          </a:p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</a:rPr>
              <a:t>       black, in B the pencil is white.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7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98926-F57B-4E64-BB0C-0E9987431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4000" b="1" dirty="0">
              <a:solidFill>
                <a:prstClr val="black"/>
              </a:solidFill>
            </a:endParaRPr>
          </a:p>
          <a:p>
            <a:pPr marL="742950" lvl="0" indent="-742950">
              <a:buAutoNum type="arabicPeriod" startAt="8"/>
            </a:pPr>
            <a:r>
              <a:rPr lang="en-US" sz="4000" b="1" dirty="0">
                <a:solidFill>
                  <a:prstClr val="black"/>
                </a:solidFill>
              </a:rPr>
              <a:t>At the front desk, the lady’s purse in A </a:t>
            </a:r>
          </a:p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</a:rPr>
              <a:t>       has no design on the side and B has a </a:t>
            </a:r>
          </a:p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</a:rPr>
              <a:t>       design.</a:t>
            </a:r>
          </a:p>
          <a:p>
            <a:pPr marL="742950" lvl="0" indent="-742950">
              <a:buAutoNum type="arabicPeriod" startAt="9"/>
            </a:pPr>
            <a:r>
              <a:rPr lang="en-US" sz="4000" b="1" dirty="0">
                <a:solidFill>
                  <a:prstClr val="black"/>
                </a:solidFill>
              </a:rPr>
              <a:t>In A, the pencil above the man is </a:t>
            </a:r>
          </a:p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</a:rPr>
              <a:t>       black, in B the pencil is white.</a:t>
            </a:r>
          </a:p>
          <a:p>
            <a:pPr marL="742950" lvl="0" indent="-742950">
              <a:buAutoNum type="arabicPeriod" startAt="10"/>
            </a:pPr>
            <a:r>
              <a:rPr lang="en-US" sz="4000" b="1" dirty="0">
                <a:solidFill>
                  <a:prstClr val="black"/>
                </a:solidFill>
              </a:rPr>
              <a:t>In A, the lady at the filing cabinet has  </a:t>
            </a:r>
          </a:p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</a:rPr>
              <a:t>       two pieces of paper under the stack of </a:t>
            </a:r>
          </a:p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</a:rPr>
              <a:t>       papers, in B there aren’t any papers.</a:t>
            </a:r>
          </a:p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6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BC7BF-6A07-4D9A-A0C4-3D17D6808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36898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D80FC-7B8A-4105-A174-1F22D1E4D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CREDIT:  </a:t>
            </a:r>
            <a:r>
              <a:rPr lang="en-US" sz="4400" b="1" u="sng" dirty="0"/>
              <a:t>KEEP TALKING  </a:t>
            </a:r>
            <a:r>
              <a:rPr lang="en-US" sz="4400" b="1" dirty="0"/>
              <a:t>page 149</a:t>
            </a:r>
          </a:p>
          <a:p>
            <a:pPr marL="0" indent="0">
              <a:buNone/>
            </a:pPr>
            <a:r>
              <a:rPr lang="en-US" sz="4400" b="1" dirty="0"/>
              <a:t>                Cambridge University Press</a:t>
            </a:r>
          </a:p>
          <a:p>
            <a:pPr marL="0" indent="0">
              <a:buNone/>
            </a:pPr>
            <a:r>
              <a:rPr lang="en-US" sz="4400" b="1"/>
              <a:t>                Tenth printing 1992            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3672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9AB9F7-7815-4B4A-BE2A-AD59021D6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18" y="-87895"/>
            <a:ext cx="5523830" cy="6945895"/>
          </a:xfrm>
        </p:spPr>
      </p:pic>
    </p:spTree>
    <p:extLst>
      <p:ext uri="{BB962C8B-B14F-4D97-AF65-F5344CB8AC3E}">
        <p14:creationId xmlns:p14="http://schemas.microsoft.com/office/powerpoint/2010/main" val="40752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BFCD3-5976-40E8-90AC-3D363590A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u="sng" dirty="0"/>
              <a:t>Differences between picture A and B:</a:t>
            </a:r>
          </a:p>
          <a:p>
            <a:pPr marL="742950" indent="-742950">
              <a:buAutoNum type="arabicPeriod"/>
            </a:pPr>
            <a:r>
              <a:rPr lang="en-US" sz="4000" b="1" dirty="0"/>
              <a:t>A in the window has two birds and B                                            has three birds.</a:t>
            </a:r>
          </a:p>
        </p:txBody>
      </p:sp>
    </p:spTree>
    <p:extLst>
      <p:ext uri="{BB962C8B-B14F-4D97-AF65-F5344CB8AC3E}">
        <p14:creationId xmlns:p14="http://schemas.microsoft.com/office/powerpoint/2010/main" val="40871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BFCD3-5976-40E8-90AC-3D363590A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u="sng" dirty="0"/>
              <a:t>Differences between picture A and B:</a:t>
            </a:r>
          </a:p>
          <a:p>
            <a:pPr marL="742950" indent="-742950">
              <a:buAutoNum type="arabicPeriod"/>
            </a:pPr>
            <a:r>
              <a:rPr lang="en-US" sz="4000" b="1" dirty="0"/>
              <a:t>A in the window has two birds and B                                            has three birds.</a:t>
            </a:r>
          </a:p>
          <a:p>
            <a:pPr marL="742950" indent="-742950">
              <a:buAutoNum type="arabicPeriod"/>
            </a:pPr>
            <a:r>
              <a:rPr lang="en-US" sz="4000" b="1" dirty="0"/>
              <a:t>On the window sill in A the plant on the left has fewer leaves than in B.</a:t>
            </a:r>
          </a:p>
        </p:txBody>
      </p:sp>
    </p:spTree>
    <p:extLst>
      <p:ext uri="{BB962C8B-B14F-4D97-AF65-F5344CB8AC3E}">
        <p14:creationId xmlns:p14="http://schemas.microsoft.com/office/powerpoint/2010/main" val="13729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BFCD3-5976-40E8-90AC-3D363590A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u="sng" dirty="0"/>
              <a:t>Differences between picture A and B:</a:t>
            </a:r>
          </a:p>
          <a:p>
            <a:pPr marL="742950" indent="-742950">
              <a:buAutoNum type="arabicPeriod"/>
            </a:pPr>
            <a:r>
              <a:rPr lang="en-US" sz="4000" b="1" dirty="0"/>
              <a:t>A in the window has two birds and B                                            has three birds.</a:t>
            </a:r>
          </a:p>
          <a:p>
            <a:pPr marL="742950" lvl="0" indent="-742950">
              <a:buFont typeface="Arial" panose="020B0604020202020204" pitchFamily="34" charset="0"/>
              <a:buAutoNum type="arabicPeriod"/>
            </a:pPr>
            <a:r>
              <a:rPr lang="en-US" sz="4000" b="1" dirty="0">
                <a:solidFill>
                  <a:prstClr val="black"/>
                </a:solidFill>
              </a:rPr>
              <a:t>On the window sill in A the plant on the left has fewer leaves than in B.</a:t>
            </a:r>
          </a:p>
          <a:p>
            <a:pPr marL="742950" indent="-742950">
              <a:buAutoNum type="arabicPeriod"/>
            </a:pPr>
            <a:r>
              <a:rPr lang="en-US" sz="4000" b="1" dirty="0"/>
              <a:t>On the window sill in A there is a cat but not in B.</a:t>
            </a:r>
          </a:p>
        </p:txBody>
      </p:sp>
    </p:spTree>
    <p:extLst>
      <p:ext uri="{BB962C8B-B14F-4D97-AF65-F5344CB8AC3E}">
        <p14:creationId xmlns:p14="http://schemas.microsoft.com/office/powerpoint/2010/main" val="146025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BFCD3-5976-40E8-90AC-3D363590A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u="sng" dirty="0"/>
              <a:t>Differences between picture A and B:</a:t>
            </a:r>
          </a:p>
          <a:p>
            <a:pPr marL="742950" indent="-742950">
              <a:buAutoNum type="arabicPeriod"/>
            </a:pPr>
            <a:r>
              <a:rPr lang="en-US" sz="4000" b="1" dirty="0"/>
              <a:t>A in the window has two birds and B                                            has three birds.</a:t>
            </a:r>
          </a:p>
          <a:p>
            <a:pPr marL="742950" lvl="0" indent="-742950">
              <a:buFont typeface="Arial" panose="020B0604020202020204" pitchFamily="34" charset="0"/>
              <a:buAutoNum type="arabicPeriod"/>
            </a:pPr>
            <a:r>
              <a:rPr lang="en-US" sz="4000" b="1" dirty="0">
                <a:solidFill>
                  <a:prstClr val="black"/>
                </a:solidFill>
              </a:rPr>
              <a:t>On the window sill in A the plant on the left has fewer leaves than in B.</a:t>
            </a:r>
          </a:p>
          <a:p>
            <a:pPr marL="742950" indent="-742950">
              <a:buAutoNum type="arabicPeriod"/>
            </a:pPr>
            <a:r>
              <a:rPr lang="en-US" sz="4000" b="1" dirty="0"/>
              <a:t>On the window sill in A there is a cat but not in B.</a:t>
            </a:r>
          </a:p>
          <a:p>
            <a:pPr marL="742950" indent="-742950">
              <a:buAutoNum type="arabicPeriod" startAt="4"/>
            </a:pPr>
            <a:r>
              <a:rPr lang="en-US" sz="4000" b="1" dirty="0"/>
              <a:t>On the filing cabinet, A has a white coffee cup and B has a black cup.</a:t>
            </a:r>
          </a:p>
        </p:txBody>
      </p:sp>
    </p:spTree>
    <p:extLst>
      <p:ext uri="{BB962C8B-B14F-4D97-AF65-F5344CB8AC3E}">
        <p14:creationId xmlns:p14="http://schemas.microsoft.com/office/powerpoint/2010/main" val="364942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ECD6F-1470-4388-8568-BB3339056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pPr marL="742950" lvl="0" indent="-742950">
              <a:buAutoNum type="arabicPeriod" startAt="5"/>
            </a:pPr>
            <a:r>
              <a:rPr lang="en-US" sz="4000" b="1" dirty="0">
                <a:solidFill>
                  <a:prstClr val="black"/>
                </a:solidFill>
              </a:rPr>
              <a:t>In A, the filing cabinet on the right has a handle for the top drawer, but no handle in B. </a:t>
            </a:r>
          </a:p>
          <a:p>
            <a:pPr marL="0" lv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870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ECD6F-1470-4388-8568-BB3339056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pPr marL="742950" lvl="0" indent="-742950">
              <a:buAutoNum type="arabicPeriod" startAt="5"/>
            </a:pPr>
            <a:r>
              <a:rPr lang="en-US" sz="4000" b="1" dirty="0">
                <a:solidFill>
                  <a:prstClr val="black"/>
                </a:solidFill>
              </a:rPr>
              <a:t>In A, the filing cabinet on the right has a handle for the top drawer, but no handle in B. </a:t>
            </a:r>
          </a:p>
          <a:p>
            <a:pPr marL="742950" lvl="0" indent="-742950">
              <a:buAutoNum type="arabicPeriod" startAt="5"/>
            </a:pPr>
            <a:r>
              <a:rPr lang="en-US" sz="4000" b="1" dirty="0">
                <a:solidFill>
                  <a:prstClr val="black"/>
                </a:solidFill>
              </a:rPr>
              <a:t>In A, the man’s desk chair has wheels, but in B, there are no wheels. </a:t>
            </a:r>
          </a:p>
          <a:p>
            <a:pPr marL="0" lv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0612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ECD6F-1470-4388-8568-BB3339056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pPr marL="742950" lvl="0" indent="-742950">
              <a:buAutoNum type="arabicPeriod" startAt="5"/>
            </a:pPr>
            <a:r>
              <a:rPr lang="en-US" sz="4000" b="1" dirty="0">
                <a:solidFill>
                  <a:prstClr val="black"/>
                </a:solidFill>
              </a:rPr>
              <a:t>In A, the filing cabinet on the right has a handle for the top drawer, but no handle in B. </a:t>
            </a:r>
          </a:p>
          <a:p>
            <a:pPr marL="742950" lvl="0" indent="-742950">
              <a:buAutoNum type="arabicPeriod" startAt="5"/>
            </a:pPr>
            <a:r>
              <a:rPr lang="en-US" sz="4000" b="1" dirty="0">
                <a:solidFill>
                  <a:prstClr val="black"/>
                </a:solidFill>
              </a:rPr>
              <a:t>In A, the man’s desk chair has wheels, but in B, there are no wheels. </a:t>
            </a:r>
          </a:p>
          <a:p>
            <a:pPr marL="742950" lvl="0" indent="-742950">
              <a:buAutoNum type="arabicPeriod" startAt="7"/>
            </a:pPr>
            <a:r>
              <a:rPr lang="en-US" sz="4000" b="1" dirty="0">
                <a:solidFill>
                  <a:prstClr val="black"/>
                </a:solidFill>
              </a:rPr>
              <a:t>At front desk, A has writing on paper, </a:t>
            </a:r>
          </a:p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</a:rPr>
              <a:t>       in B the paper is blank.</a:t>
            </a:r>
          </a:p>
          <a:p>
            <a:pPr marL="0" lv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08557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541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Eales</dc:creator>
  <cp:lastModifiedBy>Roger Eales</cp:lastModifiedBy>
  <cp:revision>16</cp:revision>
  <dcterms:created xsi:type="dcterms:W3CDTF">2017-09-01T18:25:53Z</dcterms:created>
  <dcterms:modified xsi:type="dcterms:W3CDTF">2018-02-08T21:22:46Z</dcterms:modified>
</cp:coreProperties>
</file>