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63" r:id="rId4"/>
    <p:sldId id="264" r:id="rId5"/>
    <p:sldId id="265" r:id="rId6"/>
    <p:sldId id="266" r:id="rId7"/>
    <p:sldId id="274" r:id="rId8"/>
    <p:sldId id="267" r:id="rId9"/>
    <p:sldId id="268" r:id="rId10"/>
    <p:sldId id="278" r:id="rId11"/>
    <p:sldId id="269" r:id="rId12"/>
    <p:sldId id="270" r:id="rId13"/>
    <p:sldId id="280" r:id="rId14"/>
    <p:sldId id="276" r:id="rId15"/>
    <p:sldId id="260" r:id="rId16"/>
    <p:sldId id="261" r:id="rId17"/>
    <p:sldId id="281" r:id="rId18"/>
    <p:sldId id="28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18" autoAdjust="0"/>
    <p:restoredTop sz="94660"/>
  </p:normalViewPr>
  <p:slideViewPr>
    <p:cSldViewPr>
      <p:cViewPr varScale="1">
        <p:scale>
          <a:sx n="79" d="100"/>
          <a:sy n="79" d="100"/>
        </p:scale>
        <p:origin x="11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7CDD351B-AAA2-4313-9F4E-5213BA142179}" type="datetimeFigureOut">
              <a:rPr lang="en-US" smtClean="0"/>
              <a:t>2/28/2018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3F7601E8-4D46-4034-B9FC-6BE5826D3810}"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CDD351B-AAA2-4313-9F4E-5213BA142179}" type="datetimeFigureOut">
              <a:rPr lang="en-US" smtClean="0"/>
              <a:t>2/28/2018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7601E8-4D46-4034-B9FC-6BE5826D381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CDD351B-AAA2-4313-9F4E-5213BA142179}" type="datetimeFigureOut">
              <a:rPr lang="en-US" smtClean="0"/>
              <a:t>2/28/2018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7601E8-4D46-4034-B9FC-6BE5826D381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CDD351B-AAA2-4313-9F4E-5213BA142179}" type="datetimeFigureOut">
              <a:rPr lang="en-US" smtClean="0"/>
              <a:t>2/28/2018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7601E8-4D46-4034-B9FC-6BE5826D381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CDD351B-AAA2-4313-9F4E-5213BA142179}" type="datetimeFigureOut">
              <a:rPr lang="en-US" smtClean="0"/>
              <a:t>2/28/2018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3F7601E8-4D46-4034-B9FC-6BE5826D381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CDD351B-AAA2-4313-9F4E-5213BA142179}" type="datetimeFigureOut">
              <a:rPr lang="en-US" smtClean="0"/>
              <a:t>2/28/2018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7601E8-4D46-4034-B9FC-6BE5826D381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CDD351B-AAA2-4313-9F4E-5213BA142179}" type="datetimeFigureOut">
              <a:rPr lang="en-US" smtClean="0"/>
              <a:t>2/28/2018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7601E8-4D46-4034-B9FC-6BE5826D381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7CDD351B-AAA2-4313-9F4E-5213BA142179}" type="datetimeFigureOut">
              <a:rPr lang="en-US" smtClean="0"/>
              <a:t>2/28/2018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7601E8-4D46-4034-B9FC-6BE5826D381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DD351B-AAA2-4313-9F4E-5213BA142179}" type="datetimeFigureOut">
              <a:rPr lang="en-US" smtClean="0"/>
              <a:t>2/28/2018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7601E8-4D46-4034-B9FC-6BE5826D381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CDD351B-AAA2-4313-9F4E-5213BA142179}" type="datetimeFigureOut">
              <a:rPr lang="en-US" smtClean="0"/>
              <a:t>2/28/2018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7601E8-4D46-4034-B9FC-6BE5826D381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7CDD351B-AAA2-4313-9F4E-5213BA142179}" type="datetimeFigureOut">
              <a:rPr lang="en-US" smtClean="0"/>
              <a:t>2/28/2018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7601E8-4D46-4034-B9FC-6BE5826D381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CDD351B-AAA2-4313-9F4E-5213BA142179}" type="datetimeFigureOut">
              <a:rPr lang="en-US" smtClean="0"/>
              <a:t>2/28/2018</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F7601E8-4D46-4034-B9FC-6BE5826D3810}"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8991600" cy="6705600"/>
          </a:xfrm>
        </p:spPr>
        <p:txBody>
          <a:bodyPr>
            <a:normAutofit/>
          </a:bodyPr>
          <a:lstStyle/>
          <a:p>
            <a:endParaRPr lang="en-US" sz="4800" b="1" dirty="0">
              <a:solidFill>
                <a:schemeClr val="accent3">
                  <a:lumMod val="75000"/>
                </a:schemeClr>
              </a:solidFill>
              <a:latin typeface="+mj-lt"/>
            </a:endParaRPr>
          </a:p>
          <a:p>
            <a:endParaRPr lang="en-US" sz="4800" b="1" dirty="0">
              <a:latin typeface="+mj-lt"/>
            </a:endParaRPr>
          </a:p>
          <a:p>
            <a:r>
              <a:rPr lang="en-US" sz="6000" b="1" dirty="0">
                <a:latin typeface="+mj-lt"/>
              </a:rPr>
              <a:t>Pronunciation</a:t>
            </a:r>
          </a:p>
          <a:p>
            <a:r>
              <a:rPr lang="en-US" sz="6000" b="1" dirty="0">
                <a:latin typeface="+mj-lt"/>
              </a:rPr>
              <a:t>  /v/  /w/</a:t>
            </a:r>
          </a:p>
        </p:txBody>
      </p:sp>
    </p:spTree>
    <p:extLst>
      <p:ext uri="{BB962C8B-B14F-4D97-AF65-F5344CB8AC3E}">
        <p14:creationId xmlns:p14="http://schemas.microsoft.com/office/powerpoint/2010/main" val="1333584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0" y="0"/>
            <a:ext cx="8686800" cy="6232525"/>
          </a:xfrm>
        </p:spPr>
        <p:txBody>
          <a:bodyPr/>
          <a:lstStyle/>
          <a:p>
            <a:pPr marL="137160" indent="0">
              <a:buNone/>
            </a:pPr>
            <a:r>
              <a:rPr lang="en-US" sz="5400" b="1" dirty="0">
                <a:latin typeface="+mj-lt"/>
              </a:rPr>
              <a:t> </a:t>
            </a:r>
          </a:p>
          <a:p>
            <a:pPr marL="137160" indent="0">
              <a:buNone/>
            </a:pPr>
            <a:r>
              <a:rPr lang="en-US" sz="5400" b="1" dirty="0">
                <a:latin typeface="+mj-lt"/>
              </a:rPr>
              <a:t>  O – vent		5 -  went</a:t>
            </a:r>
          </a:p>
          <a:p>
            <a:pPr marL="137160" indent="0">
              <a:buNone/>
            </a:pPr>
            <a:r>
              <a:rPr lang="en-US" sz="5400" b="1" dirty="0">
                <a:latin typeface="+mj-lt"/>
              </a:rPr>
              <a:t>  1 -  villa		6 -  will</a:t>
            </a:r>
          </a:p>
          <a:p>
            <a:pPr marL="137160" indent="0">
              <a:buNone/>
            </a:pPr>
            <a:r>
              <a:rPr lang="en-US" sz="5400" b="1" dirty="0">
                <a:latin typeface="+mj-lt"/>
              </a:rPr>
              <a:t>  2 -  vise 	    7  - wise</a:t>
            </a:r>
          </a:p>
          <a:p>
            <a:pPr marL="137160" indent="0">
              <a:buNone/>
            </a:pPr>
            <a:r>
              <a:rPr lang="en-US" sz="5400" b="1" dirty="0">
                <a:latin typeface="+mj-lt"/>
              </a:rPr>
              <a:t>  3 -  very	</a:t>
            </a:r>
          </a:p>
          <a:p>
            <a:pPr marL="137160" indent="0">
              <a:buNone/>
            </a:pPr>
            <a:r>
              <a:rPr lang="en-US" sz="5400" b="1" dirty="0">
                <a:latin typeface="+mj-lt"/>
              </a:rPr>
              <a:t>  4 -  vile	    </a:t>
            </a:r>
            <a:endParaRPr lang="en-US" sz="5400" dirty="0">
              <a:latin typeface="+mj-lt"/>
            </a:endParaRPr>
          </a:p>
        </p:txBody>
      </p:sp>
    </p:spTree>
    <p:extLst>
      <p:ext uri="{BB962C8B-B14F-4D97-AF65-F5344CB8AC3E}">
        <p14:creationId xmlns:p14="http://schemas.microsoft.com/office/powerpoint/2010/main" val="757590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152400" y="0"/>
            <a:ext cx="8534400" cy="6629400"/>
          </a:xfrm>
        </p:spPr>
        <p:txBody>
          <a:bodyPr/>
          <a:lstStyle/>
          <a:p>
            <a:pPr marL="137160" indent="0">
              <a:buNone/>
            </a:pPr>
            <a:endParaRPr lang="en-US" sz="5400" b="1" dirty="0">
              <a:latin typeface="+mj-lt"/>
            </a:endParaRPr>
          </a:p>
          <a:p>
            <a:pPr marL="137160" indent="0">
              <a:buNone/>
            </a:pPr>
            <a:r>
              <a:rPr lang="en-US" sz="5400" b="1" dirty="0">
                <a:latin typeface="+mj-lt"/>
              </a:rPr>
              <a:t>  O – vent		5 -  went</a:t>
            </a:r>
          </a:p>
          <a:p>
            <a:pPr marL="137160" indent="0">
              <a:buNone/>
            </a:pPr>
            <a:r>
              <a:rPr lang="en-US" sz="5400" b="1" dirty="0">
                <a:latin typeface="+mj-lt"/>
              </a:rPr>
              <a:t>  1 -  villa		6 -  will</a:t>
            </a:r>
          </a:p>
          <a:p>
            <a:pPr marL="137160" indent="0">
              <a:buNone/>
            </a:pPr>
            <a:r>
              <a:rPr lang="en-US" sz="5400" b="1" dirty="0">
                <a:latin typeface="+mj-lt"/>
              </a:rPr>
              <a:t>  2 -  vise 	    7  - wise</a:t>
            </a:r>
          </a:p>
          <a:p>
            <a:pPr marL="137160" indent="0">
              <a:buNone/>
            </a:pPr>
            <a:r>
              <a:rPr lang="en-US" sz="5400" b="1" dirty="0">
                <a:latin typeface="+mj-lt"/>
              </a:rPr>
              <a:t>  3 -  very	    8  - wary</a:t>
            </a:r>
          </a:p>
          <a:p>
            <a:pPr marL="137160" indent="0">
              <a:buNone/>
            </a:pPr>
            <a:r>
              <a:rPr lang="en-US" sz="5400" b="1" dirty="0">
                <a:latin typeface="+mj-lt"/>
              </a:rPr>
              <a:t>  4 -  vile	</a:t>
            </a:r>
            <a:endParaRPr lang="en-US" sz="5400" dirty="0">
              <a:latin typeface="+mj-lt"/>
            </a:endParaRPr>
          </a:p>
        </p:txBody>
      </p:sp>
    </p:spTree>
    <p:extLst>
      <p:ext uri="{BB962C8B-B14F-4D97-AF65-F5344CB8AC3E}">
        <p14:creationId xmlns:p14="http://schemas.microsoft.com/office/powerpoint/2010/main" val="526930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idx="1"/>
          </p:nvPr>
        </p:nvSpPr>
        <p:spPr>
          <a:xfrm>
            <a:off x="0" y="0"/>
            <a:ext cx="9144000" cy="6308725"/>
          </a:xfrm>
        </p:spPr>
        <p:txBody>
          <a:bodyPr/>
          <a:lstStyle/>
          <a:p>
            <a:pPr marL="137160" indent="0">
              <a:buNone/>
            </a:pPr>
            <a:r>
              <a:rPr lang="en-US" b="1" dirty="0"/>
              <a:t> </a:t>
            </a:r>
          </a:p>
          <a:p>
            <a:pPr marL="137160" indent="0">
              <a:buNone/>
            </a:pPr>
            <a:r>
              <a:rPr lang="en-US" sz="5400" b="1" dirty="0">
                <a:latin typeface="+mj-lt"/>
              </a:rPr>
              <a:t>  O – vent		5 -  went</a:t>
            </a:r>
          </a:p>
          <a:p>
            <a:pPr marL="137160" indent="0">
              <a:buNone/>
            </a:pPr>
            <a:r>
              <a:rPr lang="en-US" sz="5400" b="1" dirty="0">
                <a:latin typeface="+mj-lt"/>
              </a:rPr>
              <a:t>  1 -  villa		6 -  will</a:t>
            </a:r>
          </a:p>
          <a:p>
            <a:pPr marL="137160" indent="0">
              <a:buNone/>
            </a:pPr>
            <a:r>
              <a:rPr lang="en-US" sz="5400" b="1" dirty="0">
                <a:latin typeface="+mj-lt"/>
              </a:rPr>
              <a:t>  2 -  vise 	    7  - wise</a:t>
            </a:r>
          </a:p>
          <a:p>
            <a:pPr marL="137160" indent="0">
              <a:buNone/>
            </a:pPr>
            <a:r>
              <a:rPr lang="en-US" sz="5400" b="1" dirty="0">
                <a:latin typeface="+mj-lt"/>
              </a:rPr>
              <a:t>  3 -  very	    8  - wary</a:t>
            </a:r>
          </a:p>
          <a:p>
            <a:pPr marL="137160" indent="0">
              <a:buNone/>
            </a:pPr>
            <a:r>
              <a:rPr lang="en-US" sz="5400" b="1" dirty="0">
                <a:latin typeface="+mj-lt"/>
              </a:rPr>
              <a:t>  4 -  vile	    9  - wile</a:t>
            </a:r>
            <a:endParaRPr lang="en-US" sz="5400" dirty="0">
              <a:latin typeface="+mj-lt"/>
            </a:endParaRPr>
          </a:p>
        </p:txBody>
      </p:sp>
    </p:spTree>
    <p:extLst>
      <p:ext uri="{BB962C8B-B14F-4D97-AF65-F5344CB8AC3E}">
        <p14:creationId xmlns:p14="http://schemas.microsoft.com/office/powerpoint/2010/main" val="3842130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11CFED-D84F-48FD-849C-02921881CEAD}"/>
              </a:ext>
            </a:extLst>
          </p:cNvPr>
          <p:cNvSpPr>
            <a:spLocks noGrp="1"/>
          </p:cNvSpPr>
          <p:nvPr>
            <p:ph idx="1"/>
          </p:nvPr>
        </p:nvSpPr>
        <p:spPr>
          <a:xfrm>
            <a:off x="0" y="0"/>
            <a:ext cx="9144000" cy="6781800"/>
          </a:xfrm>
        </p:spPr>
        <p:txBody>
          <a:bodyPr>
            <a:normAutofit/>
          </a:bodyPr>
          <a:lstStyle/>
          <a:p>
            <a:pPr marL="137160" indent="0">
              <a:buNone/>
            </a:pPr>
            <a:endParaRPr lang="en-US" sz="4800" b="1" dirty="0">
              <a:latin typeface="+mj-lt"/>
            </a:endParaRPr>
          </a:p>
          <a:p>
            <a:pPr marL="137160" indent="0">
              <a:buNone/>
            </a:pPr>
            <a:r>
              <a:rPr lang="en-US" sz="4800" b="1" dirty="0">
                <a:latin typeface="+mj-lt"/>
              </a:rPr>
              <a:t>1. </a:t>
            </a:r>
          </a:p>
          <a:p>
            <a:pPr marL="137160" indent="0" algn="ctr">
              <a:buNone/>
            </a:pPr>
            <a:r>
              <a:rPr lang="en-US" sz="4800" b="1" dirty="0">
                <a:latin typeface="+mj-lt"/>
              </a:rPr>
              <a:t> The worse voyage to the village was without vanilla, vitamins, or vegetables.</a:t>
            </a:r>
          </a:p>
        </p:txBody>
      </p:sp>
    </p:spTree>
    <p:extLst>
      <p:ext uri="{BB962C8B-B14F-4D97-AF65-F5344CB8AC3E}">
        <p14:creationId xmlns:p14="http://schemas.microsoft.com/office/powerpoint/2010/main" val="27163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457200" y="1676400"/>
            <a:ext cx="8229600" cy="3276600"/>
          </a:xfrm>
          <a:prstGeom prst="rect">
            <a:avLst/>
          </a:prstGeom>
        </p:spPr>
      </p:pic>
      <p:sp>
        <p:nvSpPr>
          <p:cNvPr id="6" name="TextBox 5"/>
          <p:cNvSpPr txBox="1"/>
          <p:nvPr/>
        </p:nvSpPr>
        <p:spPr>
          <a:xfrm>
            <a:off x="685800" y="1295400"/>
            <a:ext cx="990600" cy="923330"/>
          </a:xfrm>
          <a:prstGeom prst="rect">
            <a:avLst/>
          </a:prstGeom>
          <a:noFill/>
        </p:spPr>
        <p:txBody>
          <a:bodyPr wrap="square" rtlCol="0">
            <a:spAutoFit/>
          </a:bodyPr>
          <a:lstStyle/>
          <a:p>
            <a:r>
              <a:rPr lang="en-US" sz="5400" b="1" dirty="0">
                <a:latin typeface="+mj-lt"/>
              </a:rPr>
              <a:t>2.</a:t>
            </a:r>
          </a:p>
        </p:txBody>
      </p:sp>
    </p:spTree>
    <p:extLst>
      <p:ext uri="{BB962C8B-B14F-4D97-AF65-F5344CB8AC3E}">
        <p14:creationId xmlns:p14="http://schemas.microsoft.com/office/powerpoint/2010/main" val="4210752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137160" indent="0">
              <a:buNone/>
            </a:pPr>
            <a:endParaRPr lang="en-US" sz="4800" b="1" dirty="0">
              <a:latin typeface="+mj-lt"/>
            </a:endParaRPr>
          </a:p>
          <a:p>
            <a:pPr marL="137160" indent="0">
              <a:buNone/>
            </a:pPr>
            <a:r>
              <a:rPr lang="en-US" sz="4800" b="1" dirty="0">
                <a:latin typeface="+mj-lt"/>
              </a:rPr>
              <a:t>3.</a:t>
            </a:r>
          </a:p>
          <a:p>
            <a:pPr marL="137160" indent="0" algn="ctr">
              <a:buNone/>
            </a:pPr>
            <a:r>
              <a:rPr lang="en-US" sz="5400" b="1" dirty="0">
                <a:latin typeface="+mj-lt"/>
              </a:rPr>
              <a:t>Which rich wicked witch</a:t>
            </a:r>
          </a:p>
          <a:p>
            <a:pPr marL="137160" indent="0" algn="ctr">
              <a:buNone/>
            </a:pPr>
            <a:r>
              <a:rPr lang="en-US" sz="5400" b="1" dirty="0">
                <a:latin typeface="+mj-lt"/>
              </a:rPr>
              <a:t>wished the wicked wish?</a:t>
            </a:r>
          </a:p>
        </p:txBody>
      </p:sp>
    </p:spTree>
    <p:extLst>
      <p:ext uri="{BB962C8B-B14F-4D97-AF65-F5344CB8AC3E}">
        <p14:creationId xmlns:p14="http://schemas.microsoft.com/office/powerpoint/2010/main" val="13871635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137160" indent="0">
              <a:buNone/>
            </a:pPr>
            <a:endParaRPr lang="en-US" sz="5400" b="1" dirty="0">
              <a:latin typeface="+mj-lt"/>
            </a:endParaRPr>
          </a:p>
          <a:p>
            <a:pPr marL="137160" indent="0">
              <a:buNone/>
            </a:pPr>
            <a:r>
              <a:rPr lang="en-US" sz="5400" b="1" dirty="0">
                <a:latin typeface="+mj-lt"/>
              </a:rPr>
              <a:t>4.</a:t>
            </a:r>
          </a:p>
          <a:p>
            <a:pPr marL="137160" indent="0" algn="ctr">
              <a:buNone/>
            </a:pPr>
            <a:r>
              <a:rPr lang="en-US" sz="5400" b="1" dirty="0">
                <a:latin typeface="+mj-lt"/>
              </a:rPr>
              <a:t>The wild volunteer will wear warts when he visits the valley villas.</a:t>
            </a:r>
          </a:p>
        </p:txBody>
      </p:sp>
    </p:spTree>
    <p:extLst>
      <p:ext uri="{BB962C8B-B14F-4D97-AF65-F5344CB8AC3E}">
        <p14:creationId xmlns:p14="http://schemas.microsoft.com/office/powerpoint/2010/main" val="2231371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9582FA-3D41-4B7E-8A29-C6EB7793370E}"/>
              </a:ext>
            </a:extLst>
          </p:cNvPr>
          <p:cNvSpPr>
            <a:spLocks noGrp="1"/>
          </p:cNvSpPr>
          <p:nvPr>
            <p:ph idx="1"/>
          </p:nvPr>
        </p:nvSpPr>
        <p:spPr>
          <a:xfrm>
            <a:off x="0" y="0"/>
            <a:ext cx="9144000" cy="6858000"/>
          </a:xfrm>
        </p:spPr>
        <p:txBody>
          <a:bodyPr/>
          <a:lstStyle/>
          <a:p>
            <a:pPr marL="137160" indent="0">
              <a:buNone/>
            </a:pPr>
            <a:endParaRPr lang="en-US" sz="4800" b="1" dirty="0"/>
          </a:p>
          <a:p>
            <a:pPr marL="137160" indent="0">
              <a:buNone/>
            </a:pPr>
            <a:r>
              <a:rPr lang="en-US" sz="5400" b="1" dirty="0"/>
              <a:t>5.</a:t>
            </a:r>
          </a:p>
          <a:p>
            <a:pPr marL="137160" indent="0" algn="ctr">
              <a:buNone/>
            </a:pPr>
            <a:r>
              <a:rPr lang="en-US" sz="5400" b="1" dirty="0"/>
              <a:t>The weather was very warm.</a:t>
            </a:r>
          </a:p>
          <a:p>
            <a:endParaRPr lang="en-US" dirty="0"/>
          </a:p>
        </p:txBody>
      </p:sp>
    </p:spTree>
    <p:extLst>
      <p:ext uri="{BB962C8B-B14F-4D97-AF65-F5344CB8AC3E}">
        <p14:creationId xmlns:p14="http://schemas.microsoft.com/office/powerpoint/2010/main" val="3445946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839B66-1535-4E2C-8CBE-7B55A8D76FAA}"/>
              </a:ext>
            </a:extLst>
          </p:cNvPr>
          <p:cNvSpPr>
            <a:spLocks noGrp="1"/>
          </p:cNvSpPr>
          <p:nvPr>
            <p:ph idx="1"/>
          </p:nvPr>
        </p:nvSpPr>
        <p:spPr/>
        <p:txBody>
          <a:bodyPr>
            <a:normAutofit/>
          </a:bodyPr>
          <a:lstStyle/>
          <a:p>
            <a:pPr marL="137160" indent="0" algn="ctr">
              <a:buNone/>
            </a:pPr>
            <a:r>
              <a:rPr lang="en-US" sz="6600" b="1" dirty="0">
                <a:latin typeface="+mj-lt"/>
              </a:rPr>
              <a:t>The End</a:t>
            </a:r>
          </a:p>
        </p:txBody>
      </p:sp>
    </p:spTree>
    <p:extLst>
      <p:ext uri="{BB962C8B-B14F-4D97-AF65-F5344CB8AC3E}">
        <p14:creationId xmlns:p14="http://schemas.microsoft.com/office/powerpoint/2010/main" val="2015135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B10C6A-1914-4F9B-A32E-86A7EC74AD6F}"/>
              </a:ext>
            </a:extLst>
          </p:cNvPr>
          <p:cNvSpPr>
            <a:spLocks noGrp="1"/>
          </p:cNvSpPr>
          <p:nvPr>
            <p:ph idx="1"/>
          </p:nvPr>
        </p:nvSpPr>
        <p:spPr>
          <a:xfrm>
            <a:off x="0" y="0"/>
            <a:ext cx="9144000" cy="6781800"/>
          </a:xfrm>
        </p:spPr>
        <p:txBody>
          <a:bodyPr/>
          <a:lstStyle/>
          <a:p>
            <a:pPr marL="137160" indent="0">
              <a:buNone/>
            </a:pPr>
            <a:endParaRPr lang="en-US" b="1" dirty="0">
              <a:solidFill>
                <a:schemeClr val="bg1"/>
              </a:solidFill>
            </a:endParaRPr>
          </a:p>
          <a:p>
            <a:pPr marL="137160" indent="0" algn="ctr">
              <a:buNone/>
            </a:pPr>
            <a:r>
              <a:rPr lang="en-US" sz="3200" b="1" dirty="0"/>
              <a:t>The </a:t>
            </a:r>
            <a:r>
              <a:rPr lang="en-US" sz="3200" b="1" dirty="0">
                <a:latin typeface="+mj-lt"/>
              </a:rPr>
              <a:t>teacher</a:t>
            </a:r>
            <a:r>
              <a:rPr lang="en-US" sz="3200" b="1" dirty="0"/>
              <a:t> will write numbers 0-9 with a word beginning with  /v/ or /w/ as follows.  After writing all numbers with a word, the teacher will dictate to the students a telephone number (7-9 numbers) using the word for the number.  The students will try to determine the number.  After this, have students dictate to the class telephone numbers asking the other students to identify the number according to the word.</a:t>
            </a:r>
          </a:p>
        </p:txBody>
      </p:sp>
    </p:spTree>
    <p:extLst>
      <p:ext uri="{BB962C8B-B14F-4D97-AF65-F5344CB8AC3E}">
        <p14:creationId xmlns:p14="http://schemas.microsoft.com/office/powerpoint/2010/main" val="1203547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0"/>
            <a:ext cx="8229600" cy="6308725"/>
          </a:xfrm>
        </p:spPr>
        <p:txBody>
          <a:bodyPr>
            <a:normAutofit/>
          </a:bodyPr>
          <a:lstStyle/>
          <a:p>
            <a:pPr marL="137160" indent="0">
              <a:buNone/>
            </a:pPr>
            <a:endParaRPr lang="en-US" sz="5400" b="1" dirty="0">
              <a:latin typeface="+mj-lt"/>
            </a:endParaRPr>
          </a:p>
          <a:p>
            <a:pPr marL="137160" indent="0">
              <a:buNone/>
            </a:pPr>
            <a:r>
              <a:rPr lang="en-US" sz="5400" b="1" dirty="0">
                <a:latin typeface="+mj-lt"/>
              </a:rPr>
              <a:t>O – vent		</a:t>
            </a:r>
            <a:endParaRPr lang="en-US" dirty="0"/>
          </a:p>
        </p:txBody>
      </p:sp>
    </p:spTree>
    <p:extLst>
      <p:ext uri="{BB962C8B-B14F-4D97-AF65-F5344CB8AC3E}">
        <p14:creationId xmlns:p14="http://schemas.microsoft.com/office/powerpoint/2010/main" val="2939931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7239000"/>
          </a:xfrm>
        </p:spPr>
        <p:txBody>
          <a:bodyPr>
            <a:normAutofit/>
          </a:bodyPr>
          <a:lstStyle/>
          <a:p>
            <a:pPr marL="137160" indent="0">
              <a:buNone/>
            </a:pPr>
            <a:endParaRPr lang="en-US" b="1" dirty="0"/>
          </a:p>
          <a:p>
            <a:pPr marL="137160" indent="0">
              <a:buNone/>
            </a:pPr>
            <a:endParaRPr lang="en-US" b="1" dirty="0"/>
          </a:p>
          <a:p>
            <a:pPr marL="137160" indent="0">
              <a:buNone/>
            </a:pPr>
            <a:r>
              <a:rPr lang="en-US" sz="5400" b="1" dirty="0">
                <a:latin typeface="+mj-lt"/>
              </a:rPr>
              <a:t>O – vent		</a:t>
            </a:r>
          </a:p>
          <a:p>
            <a:pPr marL="137160" indent="0">
              <a:buNone/>
            </a:pPr>
            <a:r>
              <a:rPr lang="en-US" sz="5400" b="1" dirty="0">
                <a:latin typeface="+mj-lt"/>
              </a:rPr>
              <a:t> 1 - villa		</a:t>
            </a:r>
          </a:p>
          <a:p>
            <a:endParaRPr lang="en-US" dirty="0"/>
          </a:p>
        </p:txBody>
      </p:sp>
    </p:spTree>
    <p:extLst>
      <p:ext uri="{BB962C8B-B14F-4D97-AF65-F5344CB8AC3E}">
        <p14:creationId xmlns:p14="http://schemas.microsoft.com/office/powerpoint/2010/main" val="2058803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a:bodyPr>
          <a:lstStyle/>
          <a:p>
            <a:pPr marL="137160" indent="0">
              <a:buNone/>
            </a:pPr>
            <a:endParaRPr lang="en-US" sz="5400" b="1" dirty="0">
              <a:latin typeface="+mj-lt"/>
            </a:endParaRPr>
          </a:p>
          <a:p>
            <a:pPr marL="137160" indent="0">
              <a:buNone/>
            </a:pPr>
            <a:r>
              <a:rPr lang="en-US" sz="5400" b="1" dirty="0">
                <a:latin typeface="+mj-lt"/>
              </a:rPr>
              <a:t>O – vent		</a:t>
            </a:r>
          </a:p>
          <a:p>
            <a:pPr marL="137160" indent="0">
              <a:buNone/>
            </a:pPr>
            <a:r>
              <a:rPr lang="en-US" sz="5400" b="1" dirty="0">
                <a:latin typeface="+mj-lt"/>
              </a:rPr>
              <a:t>1 -  villa		</a:t>
            </a:r>
          </a:p>
          <a:p>
            <a:pPr marL="137160" indent="0">
              <a:buNone/>
            </a:pPr>
            <a:r>
              <a:rPr lang="en-US" sz="5400" b="1" dirty="0">
                <a:latin typeface="+mj-lt"/>
              </a:rPr>
              <a:t>2 -  vise 		</a:t>
            </a:r>
            <a:endParaRPr lang="en-US" dirty="0"/>
          </a:p>
        </p:txBody>
      </p:sp>
    </p:spTree>
    <p:extLst>
      <p:ext uri="{BB962C8B-B14F-4D97-AF65-F5344CB8AC3E}">
        <p14:creationId xmlns:p14="http://schemas.microsoft.com/office/powerpoint/2010/main" val="1706212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629400"/>
          </a:xfrm>
        </p:spPr>
        <p:txBody>
          <a:bodyPr>
            <a:normAutofit/>
          </a:bodyPr>
          <a:lstStyle/>
          <a:p>
            <a:pPr marL="137160" indent="0">
              <a:buNone/>
            </a:pPr>
            <a:r>
              <a:rPr lang="en-US" sz="5400" b="1" dirty="0">
                <a:latin typeface="+mj-lt"/>
              </a:rPr>
              <a:t>  </a:t>
            </a:r>
          </a:p>
          <a:p>
            <a:pPr marL="137160" indent="0">
              <a:buNone/>
            </a:pPr>
            <a:r>
              <a:rPr lang="en-US" sz="5400" b="1" dirty="0">
                <a:latin typeface="+mj-lt"/>
              </a:rPr>
              <a:t>O – vent		</a:t>
            </a:r>
          </a:p>
          <a:p>
            <a:pPr marL="137160" indent="0">
              <a:buNone/>
            </a:pPr>
            <a:r>
              <a:rPr lang="en-US" sz="5400" b="1" dirty="0">
                <a:latin typeface="+mj-lt"/>
              </a:rPr>
              <a:t>1 -  villa		</a:t>
            </a:r>
          </a:p>
          <a:p>
            <a:pPr marL="137160" indent="0">
              <a:buNone/>
            </a:pPr>
            <a:r>
              <a:rPr lang="en-US" sz="5400" b="1" dirty="0">
                <a:latin typeface="+mj-lt"/>
              </a:rPr>
              <a:t>2 -  vise 	</a:t>
            </a:r>
          </a:p>
          <a:p>
            <a:pPr marL="137160" indent="0">
              <a:buNone/>
            </a:pPr>
            <a:r>
              <a:rPr lang="en-US" sz="5400" b="1" dirty="0">
                <a:latin typeface="+mj-lt"/>
              </a:rPr>
              <a:t>3 -  very		</a:t>
            </a:r>
          </a:p>
          <a:p>
            <a:endParaRPr lang="en-US" dirty="0"/>
          </a:p>
        </p:txBody>
      </p:sp>
    </p:spTree>
    <p:extLst>
      <p:ext uri="{BB962C8B-B14F-4D97-AF65-F5344CB8AC3E}">
        <p14:creationId xmlns:p14="http://schemas.microsoft.com/office/powerpoint/2010/main" val="2445208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80760"/>
          </a:xfrm>
        </p:spPr>
        <p:txBody>
          <a:bodyPr>
            <a:normAutofit/>
          </a:bodyPr>
          <a:lstStyle/>
          <a:p>
            <a:pPr marL="137160" indent="0">
              <a:buNone/>
            </a:pPr>
            <a:r>
              <a:rPr lang="en-US" sz="5400" b="1" dirty="0">
                <a:latin typeface="+mj-lt"/>
              </a:rPr>
              <a:t>O – vent		</a:t>
            </a:r>
          </a:p>
          <a:p>
            <a:pPr marL="137160" indent="0">
              <a:buNone/>
            </a:pPr>
            <a:r>
              <a:rPr lang="en-US" sz="5400" b="1" dirty="0">
                <a:latin typeface="+mj-lt"/>
              </a:rPr>
              <a:t>1 -  villa		</a:t>
            </a:r>
          </a:p>
          <a:p>
            <a:pPr marL="137160" indent="0">
              <a:buNone/>
            </a:pPr>
            <a:r>
              <a:rPr lang="en-US" sz="5400" b="1" dirty="0">
                <a:latin typeface="+mj-lt"/>
              </a:rPr>
              <a:t>2 -  vise 	</a:t>
            </a:r>
          </a:p>
          <a:p>
            <a:pPr marL="137160" indent="0">
              <a:buNone/>
            </a:pPr>
            <a:r>
              <a:rPr lang="en-US" sz="5400" b="1" dirty="0">
                <a:latin typeface="+mj-lt"/>
              </a:rPr>
              <a:t>3 -  very</a:t>
            </a:r>
          </a:p>
          <a:p>
            <a:pPr marL="137160" indent="0">
              <a:buNone/>
            </a:pPr>
            <a:r>
              <a:rPr lang="en-US" sz="5400" b="1" dirty="0">
                <a:latin typeface="+mj-lt"/>
              </a:rPr>
              <a:t>4  - vile</a:t>
            </a:r>
          </a:p>
        </p:txBody>
      </p:sp>
    </p:spTree>
    <p:extLst>
      <p:ext uri="{BB962C8B-B14F-4D97-AF65-F5344CB8AC3E}">
        <p14:creationId xmlns:p14="http://schemas.microsoft.com/office/powerpoint/2010/main" val="543314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lstStyle/>
          <a:p>
            <a:pPr marL="137160" indent="0">
              <a:buNone/>
            </a:pPr>
            <a:r>
              <a:rPr lang="en-US" b="1" dirty="0"/>
              <a:t>    </a:t>
            </a:r>
          </a:p>
          <a:p>
            <a:pPr marL="137160" indent="0">
              <a:buNone/>
            </a:pPr>
            <a:r>
              <a:rPr lang="en-US" sz="5400" b="1" dirty="0">
                <a:latin typeface="+mj-lt"/>
              </a:rPr>
              <a:t>  O – vent		5-  went</a:t>
            </a:r>
          </a:p>
          <a:p>
            <a:pPr marL="137160" indent="0">
              <a:buNone/>
            </a:pPr>
            <a:r>
              <a:rPr lang="en-US" sz="5400" b="1" dirty="0">
                <a:latin typeface="+mj-lt"/>
              </a:rPr>
              <a:t>  1 -  villa		</a:t>
            </a:r>
          </a:p>
          <a:p>
            <a:pPr marL="137160" indent="0">
              <a:buNone/>
            </a:pPr>
            <a:r>
              <a:rPr lang="en-US" sz="5400" b="1" dirty="0">
                <a:latin typeface="+mj-lt"/>
              </a:rPr>
              <a:t>  2 -  vise 	</a:t>
            </a:r>
          </a:p>
          <a:p>
            <a:pPr marL="137160" indent="0">
              <a:buNone/>
            </a:pPr>
            <a:r>
              <a:rPr lang="en-US" sz="5400" b="1" dirty="0">
                <a:latin typeface="+mj-lt"/>
              </a:rPr>
              <a:t>  3 -  very	</a:t>
            </a:r>
          </a:p>
          <a:p>
            <a:pPr marL="137160" indent="0">
              <a:buNone/>
            </a:pPr>
            <a:r>
              <a:rPr lang="en-US" sz="5400" b="1" dirty="0">
                <a:latin typeface="+mj-lt"/>
              </a:rPr>
              <a:t>  4 -  vile	    </a:t>
            </a:r>
          </a:p>
          <a:p>
            <a:endParaRPr lang="en-US" dirty="0"/>
          </a:p>
        </p:txBody>
      </p:sp>
    </p:spTree>
    <p:extLst>
      <p:ext uri="{BB962C8B-B14F-4D97-AF65-F5344CB8AC3E}">
        <p14:creationId xmlns:p14="http://schemas.microsoft.com/office/powerpoint/2010/main" val="374504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0" y="0"/>
            <a:ext cx="8686800" cy="6232525"/>
          </a:xfrm>
        </p:spPr>
        <p:txBody>
          <a:bodyPr/>
          <a:lstStyle/>
          <a:p>
            <a:pPr marL="137160" indent="0">
              <a:buNone/>
            </a:pPr>
            <a:r>
              <a:rPr lang="en-US" sz="5400" b="1" dirty="0">
                <a:latin typeface="+mj-lt"/>
              </a:rPr>
              <a:t> </a:t>
            </a:r>
          </a:p>
          <a:p>
            <a:pPr marL="137160" indent="0">
              <a:buNone/>
            </a:pPr>
            <a:r>
              <a:rPr lang="en-US" sz="5400" b="1" dirty="0">
                <a:latin typeface="+mj-lt"/>
              </a:rPr>
              <a:t>  O – vent		5 -  went</a:t>
            </a:r>
          </a:p>
          <a:p>
            <a:pPr marL="137160" indent="0">
              <a:buNone/>
            </a:pPr>
            <a:r>
              <a:rPr lang="en-US" sz="5400" b="1" dirty="0">
                <a:latin typeface="+mj-lt"/>
              </a:rPr>
              <a:t>  1 -  villa		6 -  will</a:t>
            </a:r>
          </a:p>
          <a:p>
            <a:pPr marL="137160" indent="0">
              <a:buNone/>
            </a:pPr>
            <a:r>
              <a:rPr lang="en-US" sz="5400" b="1" dirty="0">
                <a:latin typeface="+mj-lt"/>
              </a:rPr>
              <a:t>  2 -  vise 	    </a:t>
            </a:r>
          </a:p>
          <a:p>
            <a:pPr marL="137160" indent="0">
              <a:buNone/>
            </a:pPr>
            <a:r>
              <a:rPr lang="en-US" sz="5400" b="1" dirty="0">
                <a:latin typeface="+mj-lt"/>
              </a:rPr>
              <a:t>  3 -  very	</a:t>
            </a:r>
          </a:p>
          <a:p>
            <a:pPr marL="137160" indent="0">
              <a:buNone/>
            </a:pPr>
            <a:r>
              <a:rPr lang="en-US" sz="5400" b="1" dirty="0">
                <a:latin typeface="+mj-lt"/>
              </a:rPr>
              <a:t>  4 -  vile	    </a:t>
            </a:r>
            <a:endParaRPr lang="en-US" sz="5400" dirty="0">
              <a:latin typeface="+mj-lt"/>
            </a:endParaRPr>
          </a:p>
        </p:txBody>
      </p:sp>
    </p:spTree>
    <p:extLst>
      <p:ext uri="{BB962C8B-B14F-4D97-AF65-F5344CB8AC3E}">
        <p14:creationId xmlns:p14="http://schemas.microsoft.com/office/powerpoint/2010/main" val="3495099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TotalTime>
  <Words>187</Words>
  <Application>Microsoft Office PowerPoint</Application>
  <PresentationFormat>On-screen Show (4:3)</PresentationFormat>
  <Paragraphs>71</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Book Antiqua</vt:lpstr>
      <vt:lpstr>Lucida Sans</vt:lpstr>
      <vt:lpstr>Wingdings</vt:lpstr>
      <vt:lpstr>Wingdings 2</vt:lpstr>
      <vt:lpstr>Wingdings 3</vt:lpstr>
      <vt:lpstr>Apex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reales</dc:creator>
  <cp:lastModifiedBy>Roger Eales</cp:lastModifiedBy>
  <cp:revision>20</cp:revision>
  <dcterms:created xsi:type="dcterms:W3CDTF">2016-08-17T20:11:20Z</dcterms:created>
  <dcterms:modified xsi:type="dcterms:W3CDTF">2018-02-28T15:28:12Z</dcterms:modified>
</cp:coreProperties>
</file>