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74" r:id="rId5"/>
    <p:sldId id="273" r:id="rId6"/>
    <p:sldId id="280" r:id="rId7"/>
    <p:sldId id="271" r:id="rId8"/>
    <p:sldId id="283" r:id="rId9"/>
    <p:sldId id="282" r:id="rId10"/>
    <p:sldId id="281" r:id="rId11"/>
    <p:sldId id="266" r:id="rId12"/>
    <p:sldId id="284" r:id="rId13"/>
    <p:sldId id="298" r:id="rId14"/>
    <p:sldId id="299" r:id="rId15"/>
    <p:sldId id="300" r:id="rId16"/>
    <p:sldId id="301" r:id="rId17"/>
    <p:sldId id="302" r:id="rId18"/>
    <p:sldId id="303" r:id="rId19"/>
    <p:sldId id="304" r:id="rId20"/>
    <p:sldId id="305" r:id="rId21"/>
    <p:sldId id="306" r:id="rId22"/>
    <p:sldId id="307" r:id="rId23"/>
    <p:sldId id="295" r:id="rId24"/>
    <p:sldId id="296" r:id="rId25"/>
    <p:sldId id="297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4" d="100"/>
          <a:sy n="84" d="100"/>
        </p:scale>
        <p:origin x="102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A4E46-CCFF-4E07-A673-F1BEA72ED099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CDBEB-5CC3-4F28-ABC6-B83A4F100B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913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A4E46-CCFF-4E07-A673-F1BEA72ED099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CDBEB-5CC3-4F28-ABC6-B83A4F100B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964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A4E46-CCFF-4E07-A673-F1BEA72ED099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CDBEB-5CC3-4F28-ABC6-B83A4F100B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463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A4E46-CCFF-4E07-A673-F1BEA72ED099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CDBEB-5CC3-4F28-ABC6-B83A4F100B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710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A4E46-CCFF-4E07-A673-F1BEA72ED099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CDBEB-5CC3-4F28-ABC6-B83A4F100B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673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A4E46-CCFF-4E07-A673-F1BEA72ED099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CDBEB-5CC3-4F28-ABC6-B83A4F100B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001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A4E46-CCFF-4E07-A673-F1BEA72ED099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CDBEB-5CC3-4F28-ABC6-B83A4F100B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279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A4E46-CCFF-4E07-A673-F1BEA72ED099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CDBEB-5CC3-4F28-ABC6-B83A4F100B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067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A4E46-CCFF-4E07-A673-F1BEA72ED099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CDBEB-5CC3-4F28-ABC6-B83A4F100B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619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A4E46-CCFF-4E07-A673-F1BEA72ED099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CDBEB-5CC3-4F28-ABC6-B83A4F100B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668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A4E46-CCFF-4E07-A673-F1BEA72ED099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CDBEB-5CC3-4F28-ABC6-B83A4F100B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708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EA4E46-CCFF-4E07-A673-F1BEA72ED099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ECDBEB-5CC3-4F28-ABC6-B83A4F100B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260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4F50B39A-4B56-471E-8EF3-03ACF4BA1A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endParaRPr lang="en-US" sz="6000" b="1" dirty="0"/>
          </a:p>
          <a:p>
            <a:r>
              <a:rPr lang="en-US" sz="6000" b="1" dirty="0"/>
              <a:t>What is going on?</a:t>
            </a:r>
          </a:p>
          <a:p>
            <a:endParaRPr lang="en-US" sz="6000" b="1" dirty="0"/>
          </a:p>
          <a:p>
            <a:r>
              <a:rPr lang="en-US" sz="6000" b="1" dirty="0"/>
              <a:t>(using present progressive tense)</a:t>
            </a:r>
          </a:p>
        </p:txBody>
      </p:sp>
    </p:spTree>
    <p:extLst>
      <p:ext uri="{BB962C8B-B14F-4D97-AF65-F5344CB8AC3E}">
        <p14:creationId xmlns:p14="http://schemas.microsoft.com/office/powerpoint/2010/main" val="28032418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E1B7F1-2B0E-4558-BB7D-5B351FCA75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4000" b="1" dirty="0"/>
          </a:p>
          <a:p>
            <a:pPr marL="0" indent="0">
              <a:buNone/>
            </a:pPr>
            <a:r>
              <a:rPr lang="en-US" sz="4000" b="1" dirty="0"/>
              <a:t>5.  The girl at the table is doing math   </a:t>
            </a:r>
          </a:p>
          <a:p>
            <a:pPr marL="0" indent="0">
              <a:buNone/>
            </a:pPr>
            <a:r>
              <a:rPr lang="en-US" sz="4000" b="1" dirty="0"/>
              <a:t>      homework.</a:t>
            </a:r>
          </a:p>
          <a:p>
            <a:pPr marL="742950" indent="-742950">
              <a:buAutoNum type="arabicPeriod" startAt="6"/>
            </a:pPr>
            <a:r>
              <a:rPr lang="en-US" sz="4000" b="1" dirty="0"/>
              <a:t>The lady on the sofa is drinking tea or </a:t>
            </a:r>
          </a:p>
          <a:p>
            <a:pPr marL="0" indent="0">
              <a:buNone/>
            </a:pPr>
            <a:r>
              <a:rPr lang="en-US" sz="4000" b="1" dirty="0"/>
              <a:t>       coffee.</a:t>
            </a:r>
          </a:p>
          <a:p>
            <a:pPr marL="0" indent="0">
              <a:buNone/>
            </a:pPr>
            <a:r>
              <a:rPr lang="en-US" sz="4000" b="1" dirty="0"/>
              <a:t>7.   The dog is lying next to the fireplace.</a:t>
            </a:r>
          </a:p>
          <a:p>
            <a:pPr marL="0" indent="0">
              <a:buNone/>
            </a:pPr>
            <a:r>
              <a:rPr lang="en-US" sz="4000" b="1" dirty="0"/>
              <a:t>8.   There is a fire burning in the fireplace.</a:t>
            </a:r>
          </a:p>
        </p:txBody>
      </p:sp>
    </p:spTree>
    <p:extLst>
      <p:ext uri="{BB962C8B-B14F-4D97-AF65-F5344CB8AC3E}">
        <p14:creationId xmlns:p14="http://schemas.microsoft.com/office/powerpoint/2010/main" val="6200417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C3B1C3-6772-4B1E-9397-1FD5E0E000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7200" b="1" dirty="0"/>
              <a:t>The  End</a:t>
            </a:r>
          </a:p>
        </p:txBody>
      </p:sp>
    </p:spTree>
    <p:extLst>
      <p:ext uri="{BB962C8B-B14F-4D97-AF65-F5344CB8AC3E}">
        <p14:creationId xmlns:p14="http://schemas.microsoft.com/office/powerpoint/2010/main" val="38843421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A96B9E-B47B-46C5-972D-00E76AC7FE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6D2143-8F06-4848-9CE6-3FDDF7E706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6544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4F50B39A-4B56-471E-8EF3-03ACF4BA1A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endParaRPr lang="en-US" sz="6000" b="1" dirty="0"/>
          </a:p>
          <a:p>
            <a:r>
              <a:rPr lang="en-US" sz="6000" b="1" dirty="0"/>
              <a:t>What was going on?</a:t>
            </a:r>
          </a:p>
          <a:p>
            <a:endParaRPr lang="en-US" sz="6000" b="1" dirty="0"/>
          </a:p>
          <a:p>
            <a:r>
              <a:rPr lang="en-US" sz="6000" b="1" dirty="0"/>
              <a:t>(using past progressive tense)</a:t>
            </a:r>
          </a:p>
        </p:txBody>
      </p:sp>
    </p:spTree>
    <p:extLst>
      <p:ext uri="{BB962C8B-B14F-4D97-AF65-F5344CB8AC3E}">
        <p14:creationId xmlns:p14="http://schemas.microsoft.com/office/powerpoint/2010/main" val="2359792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4317B-CD86-4B8E-9B95-AC5B3C46CA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>
                <a:latin typeface="+mn-lt"/>
              </a:rPr>
              <a:t>The living room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1122D76-2002-492D-884A-EB17F4660CB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561" y="1361798"/>
            <a:ext cx="8981783" cy="5052253"/>
          </a:xfrm>
        </p:spPr>
      </p:pic>
    </p:spTree>
    <p:extLst>
      <p:ext uri="{BB962C8B-B14F-4D97-AF65-F5344CB8AC3E}">
        <p14:creationId xmlns:p14="http://schemas.microsoft.com/office/powerpoint/2010/main" val="16313822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E1B7F1-2B0E-4558-BB7D-5B351FCA75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742950" indent="-742950">
              <a:buAutoNum type="arabicPeriod"/>
            </a:pPr>
            <a:endParaRPr lang="en-US" sz="4000" b="1" dirty="0"/>
          </a:p>
          <a:p>
            <a:pPr marL="742950" indent="-742950">
              <a:buAutoNum type="arabicPeriod"/>
            </a:pPr>
            <a:r>
              <a:rPr lang="en-US" sz="4000" b="1" dirty="0"/>
              <a:t>The baby on the couch (sofa) was crying.</a:t>
            </a:r>
          </a:p>
        </p:txBody>
      </p:sp>
    </p:spTree>
    <p:extLst>
      <p:ext uri="{BB962C8B-B14F-4D97-AF65-F5344CB8AC3E}">
        <p14:creationId xmlns:p14="http://schemas.microsoft.com/office/powerpoint/2010/main" val="2332052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E1B7F1-2B0E-4558-BB7D-5B351FCA75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742950" indent="-742950">
              <a:buAutoNum type="arabicPeriod"/>
            </a:pPr>
            <a:endParaRPr lang="en-US" sz="4000" b="1" dirty="0"/>
          </a:p>
          <a:p>
            <a:pPr marL="742950" indent="-742950">
              <a:buAutoNum type="arabicPeriod"/>
            </a:pPr>
            <a:r>
              <a:rPr lang="en-US" sz="4000" b="1" dirty="0"/>
              <a:t>The baby on the couch (sofa)was crying.</a:t>
            </a:r>
          </a:p>
          <a:p>
            <a:pPr marL="742950" indent="-742950">
              <a:buAutoNum type="arabicPeriod"/>
            </a:pPr>
            <a:r>
              <a:rPr lang="en-US" sz="4000" b="1" dirty="0"/>
              <a:t>The man was pouring tea into a cup.</a:t>
            </a:r>
          </a:p>
          <a:p>
            <a:pPr marL="0" indent="0">
              <a:buNone/>
            </a:pP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42880796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E1B7F1-2B0E-4558-BB7D-5B351FCA75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742950" indent="-742950">
              <a:buAutoNum type="arabicPeriod"/>
            </a:pPr>
            <a:endParaRPr lang="en-US" sz="4000" b="1" dirty="0"/>
          </a:p>
          <a:p>
            <a:pPr marL="742950" indent="-742950">
              <a:buAutoNum type="arabicPeriod"/>
            </a:pPr>
            <a:r>
              <a:rPr lang="en-US" sz="4000" b="1" dirty="0"/>
              <a:t>The baby on the couch (sofa) was crying.</a:t>
            </a:r>
          </a:p>
          <a:p>
            <a:pPr marL="742950" indent="-742950">
              <a:buAutoNum type="arabicPeriod"/>
            </a:pPr>
            <a:r>
              <a:rPr lang="en-US" sz="4000" b="1" dirty="0"/>
              <a:t>The man was pouring tea into a cup.</a:t>
            </a:r>
          </a:p>
          <a:p>
            <a:pPr marL="742950" indent="-742950">
              <a:buAutoNum type="arabicPeriod"/>
            </a:pPr>
            <a:r>
              <a:rPr lang="en-US" sz="4000" b="1" dirty="0"/>
              <a:t>The man was holding the cover to the tea pot in his hand.</a:t>
            </a:r>
          </a:p>
        </p:txBody>
      </p:sp>
    </p:spTree>
    <p:extLst>
      <p:ext uri="{BB962C8B-B14F-4D97-AF65-F5344CB8AC3E}">
        <p14:creationId xmlns:p14="http://schemas.microsoft.com/office/powerpoint/2010/main" val="42001075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E1B7F1-2B0E-4558-BB7D-5B351FCA75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742950" indent="-742950">
              <a:buAutoNum type="arabicPeriod"/>
            </a:pPr>
            <a:endParaRPr lang="en-US" sz="4000" b="1" dirty="0"/>
          </a:p>
          <a:p>
            <a:pPr marL="742950" indent="-742950">
              <a:buAutoNum type="arabicPeriod"/>
            </a:pPr>
            <a:r>
              <a:rPr lang="en-US" sz="4000" b="1" dirty="0"/>
              <a:t>The baby on the couch (sofa) was crying.</a:t>
            </a:r>
          </a:p>
          <a:p>
            <a:pPr marL="742950" indent="-742950">
              <a:buAutoNum type="arabicPeriod"/>
            </a:pPr>
            <a:r>
              <a:rPr lang="en-US" sz="4000" b="1" dirty="0"/>
              <a:t>The man was pouring tea into a cup.</a:t>
            </a:r>
          </a:p>
          <a:p>
            <a:pPr marL="742950" indent="-742950">
              <a:buAutoNum type="arabicPeriod"/>
            </a:pPr>
            <a:r>
              <a:rPr lang="en-US" sz="4000" b="1" dirty="0"/>
              <a:t>The man was holding the cover to the </a:t>
            </a:r>
          </a:p>
          <a:p>
            <a:pPr marL="0" indent="0">
              <a:buNone/>
            </a:pPr>
            <a:r>
              <a:rPr lang="en-US" sz="4000" b="1" dirty="0"/>
              <a:t>       tea pot in his hand.</a:t>
            </a:r>
          </a:p>
          <a:p>
            <a:pPr marL="742950" lvl="0" indent="-742950">
              <a:buAutoNum type="arabicPeriod" startAt="4"/>
            </a:pPr>
            <a:r>
              <a:rPr lang="en-US" sz="4000" b="1" dirty="0">
                <a:solidFill>
                  <a:prstClr val="black"/>
                </a:solidFill>
              </a:rPr>
              <a:t>The boy was reading a book and eating a cracker or cookie.</a:t>
            </a:r>
          </a:p>
          <a:p>
            <a:pPr marL="0" indent="0">
              <a:buNone/>
            </a:pPr>
            <a:endParaRPr lang="en-US" sz="4000" b="1" dirty="0"/>
          </a:p>
          <a:p>
            <a:pPr marL="0" indent="0">
              <a:buNone/>
            </a:pP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7078478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E1B7F1-2B0E-4558-BB7D-5B351FCA75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4000" b="1" dirty="0"/>
          </a:p>
          <a:p>
            <a:pPr marL="0" indent="0">
              <a:buNone/>
            </a:pPr>
            <a:r>
              <a:rPr lang="en-US" sz="4000" b="1" dirty="0"/>
              <a:t>5.  The girl at the table was doing math   </a:t>
            </a:r>
          </a:p>
          <a:p>
            <a:pPr marL="0" indent="0">
              <a:buNone/>
            </a:pPr>
            <a:r>
              <a:rPr lang="en-US" sz="4000" b="1" dirty="0"/>
              <a:t>      homework.</a:t>
            </a:r>
          </a:p>
        </p:txBody>
      </p:sp>
    </p:spTree>
    <p:extLst>
      <p:ext uri="{BB962C8B-B14F-4D97-AF65-F5344CB8AC3E}">
        <p14:creationId xmlns:p14="http://schemas.microsoft.com/office/powerpoint/2010/main" val="39958993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4317B-CD86-4B8E-9B95-AC5B3C46CA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>
                <a:latin typeface="+mn-lt"/>
              </a:rPr>
              <a:t>The living room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1122D76-2002-492D-884A-EB17F4660CB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561" y="1361798"/>
            <a:ext cx="8981783" cy="5052253"/>
          </a:xfrm>
        </p:spPr>
      </p:pic>
    </p:spTree>
    <p:extLst>
      <p:ext uri="{BB962C8B-B14F-4D97-AF65-F5344CB8AC3E}">
        <p14:creationId xmlns:p14="http://schemas.microsoft.com/office/powerpoint/2010/main" val="11028850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E1B7F1-2B0E-4558-BB7D-5B351FCA75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4000" b="1" dirty="0"/>
          </a:p>
          <a:p>
            <a:pPr marL="0" indent="0">
              <a:buNone/>
            </a:pPr>
            <a:r>
              <a:rPr lang="en-US" sz="4000" b="1" dirty="0"/>
              <a:t>5.  The girl at the table was doing math   </a:t>
            </a:r>
          </a:p>
          <a:p>
            <a:pPr marL="0" indent="0">
              <a:buNone/>
            </a:pPr>
            <a:r>
              <a:rPr lang="en-US" sz="4000" b="1" dirty="0"/>
              <a:t>      homework.</a:t>
            </a:r>
          </a:p>
          <a:p>
            <a:pPr marL="742950" indent="-742950">
              <a:buAutoNum type="arabicPeriod" startAt="6"/>
            </a:pPr>
            <a:r>
              <a:rPr lang="en-US" sz="4000" b="1" dirty="0"/>
              <a:t>The lady on the sofa was drinking tea or coffee.</a:t>
            </a:r>
          </a:p>
          <a:p>
            <a:pPr marL="0" indent="0">
              <a:buNone/>
            </a:pP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753207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E1B7F1-2B0E-4558-BB7D-5B351FCA75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4000" b="1" dirty="0"/>
          </a:p>
          <a:p>
            <a:pPr marL="0" indent="0">
              <a:buNone/>
            </a:pPr>
            <a:r>
              <a:rPr lang="en-US" sz="4000" b="1" dirty="0"/>
              <a:t>5.  The girl at the table was doing math   </a:t>
            </a:r>
          </a:p>
          <a:p>
            <a:pPr marL="0" indent="0">
              <a:buNone/>
            </a:pPr>
            <a:r>
              <a:rPr lang="en-US" sz="4000" b="1" dirty="0"/>
              <a:t>      homework.</a:t>
            </a:r>
          </a:p>
          <a:p>
            <a:pPr marL="742950" indent="-742950">
              <a:buAutoNum type="arabicPeriod" startAt="6"/>
            </a:pPr>
            <a:r>
              <a:rPr lang="en-US" sz="4000" b="1" dirty="0"/>
              <a:t>The lady on the sofa was drinking tea or coffee.</a:t>
            </a:r>
          </a:p>
          <a:p>
            <a:pPr marL="0" indent="0">
              <a:buNone/>
            </a:pPr>
            <a:r>
              <a:rPr lang="en-US" sz="4000" b="1" dirty="0"/>
              <a:t>7.   The dog was lying next to the   </a:t>
            </a:r>
          </a:p>
          <a:p>
            <a:pPr marL="0" indent="0">
              <a:buNone/>
            </a:pPr>
            <a:r>
              <a:rPr lang="en-US" sz="4000" b="1" dirty="0"/>
              <a:t>       fireplace.</a:t>
            </a:r>
          </a:p>
          <a:p>
            <a:pPr marL="0" indent="0">
              <a:buNone/>
            </a:pP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4090221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E1B7F1-2B0E-4558-BB7D-5B351FCA75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4000" b="1" dirty="0"/>
          </a:p>
          <a:p>
            <a:pPr marL="0" indent="0">
              <a:buNone/>
            </a:pPr>
            <a:r>
              <a:rPr lang="en-US" sz="4000" b="1" dirty="0"/>
              <a:t>5.  The girl at the table was doing math   </a:t>
            </a:r>
          </a:p>
          <a:p>
            <a:pPr marL="0" indent="0">
              <a:buNone/>
            </a:pPr>
            <a:r>
              <a:rPr lang="en-US" sz="4000" b="1" dirty="0"/>
              <a:t>      homework.</a:t>
            </a:r>
          </a:p>
          <a:p>
            <a:pPr marL="742950" indent="-742950">
              <a:buAutoNum type="arabicPeriod" startAt="6"/>
            </a:pPr>
            <a:r>
              <a:rPr lang="en-US" sz="4000" b="1" dirty="0"/>
              <a:t>The lady on the sofa was drinking tea or coffee.</a:t>
            </a:r>
          </a:p>
          <a:p>
            <a:pPr marL="742950" indent="-742950">
              <a:buAutoNum type="arabicPeriod" startAt="7"/>
            </a:pPr>
            <a:r>
              <a:rPr lang="en-US" sz="4000" b="1" dirty="0"/>
              <a:t>The dog was lying next to the </a:t>
            </a:r>
          </a:p>
          <a:p>
            <a:pPr marL="0" indent="0">
              <a:buNone/>
            </a:pPr>
            <a:r>
              <a:rPr lang="en-US" sz="4000" b="1" dirty="0"/>
              <a:t>       fireplace.</a:t>
            </a:r>
          </a:p>
          <a:p>
            <a:pPr marL="742950" indent="-742950">
              <a:buAutoNum type="arabicPeriod" startAt="8"/>
            </a:pPr>
            <a:r>
              <a:rPr lang="en-US" sz="4000" b="1" dirty="0"/>
              <a:t>There was a fire burning in the fireplace.</a:t>
            </a:r>
          </a:p>
          <a:p>
            <a:pPr marL="0" indent="0">
              <a:buNone/>
            </a:pP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0375108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B5EFA1-8802-4824-90A6-69710D675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7200" b="1" dirty="0"/>
              <a:t>The End</a:t>
            </a:r>
          </a:p>
        </p:txBody>
      </p:sp>
    </p:spTree>
    <p:extLst>
      <p:ext uri="{BB962C8B-B14F-4D97-AF65-F5344CB8AC3E}">
        <p14:creationId xmlns:p14="http://schemas.microsoft.com/office/powerpoint/2010/main" val="112805519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180335-2400-4FE5-B5E4-2DE722E591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sz="4400" b="1" dirty="0">
                <a:solidFill>
                  <a:prstClr val="black"/>
                </a:solidFill>
              </a:rPr>
              <a:t>CREDIT:  </a:t>
            </a:r>
            <a:r>
              <a:rPr lang="en-US" sz="4400" b="1" u="sng" dirty="0">
                <a:solidFill>
                  <a:prstClr val="black"/>
                </a:solidFill>
              </a:rPr>
              <a:t>Grammar Practice     </a:t>
            </a:r>
            <a:r>
              <a:rPr lang="en-US" sz="4400" b="1" dirty="0">
                <a:solidFill>
                  <a:prstClr val="black"/>
                </a:solidFill>
              </a:rPr>
              <a:t>Activities            page 149</a:t>
            </a:r>
          </a:p>
          <a:p>
            <a:pPr marL="0" lvl="0" indent="0">
              <a:buNone/>
            </a:pPr>
            <a:r>
              <a:rPr lang="en-US" sz="4400" b="1" dirty="0">
                <a:solidFill>
                  <a:prstClr val="black"/>
                </a:solidFill>
              </a:rPr>
              <a:t>Cambridge University Press</a:t>
            </a:r>
          </a:p>
          <a:p>
            <a:pPr marL="0" lvl="0" indent="0">
              <a:buNone/>
            </a:pPr>
            <a:r>
              <a:rPr lang="en-US" sz="4400" b="1" dirty="0">
                <a:solidFill>
                  <a:prstClr val="black"/>
                </a:solidFill>
              </a:rPr>
              <a:t>                Tenth printing 1992           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31681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3EAB15-D557-4D89-9E56-3E286F2F9C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D5CB6A-A750-4898-BF6C-8BFA78927D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663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E1B7F1-2B0E-4558-BB7D-5B351FCA75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742950" indent="-742950">
              <a:buAutoNum type="arabicPeriod"/>
            </a:pPr>
            <a:endParaRPr lang="en-US" sz="4000" b="1" dirty="0"/>
          </a:p>
          <a:p>
            <a:pPr marL="742950" indent="-742950">
              <a:buAutoNum type="arabicPeriod"/>
            </a:pPr>
            <a:r>
              <a:rPr lang="en-US" sz="4000" b="1" dirty="0"/>
              <a:t>The baby on the couch (sofa) is crying.</a:t>
            </a:r>
          </a:p>
        </p:txBody>
      </p:sp>
    </p:spTree>
    <p:extLst>
      <p:ext uri="{BB962C8B-B14F-4D97-AF65-F5344CB8AC3E}">
        <p14:creationId xmlns:p14="http://schemas.microsoft.com/office/powerpoint/2010/main" val="40488686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E1B7F1-2B0E-4558-BB7D-5B351FCA75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742950" indent="-742950">
              <a:buAutoNum type="arabicPeriod"/>
            </a:pPr>
            <a:endParaRPr lang="en-US" sz="4000" b="1" dirty="0"/>
          </a:p>
          <a:p>
            <a:pPr marL="742950" indent="-742950">
              <a:buAutoNum type="arabicPeriod"/>
            </a:pPr>
            <a:r>
              <a:rPr lang="en-US" sz="4000" b="1" dirty="0"/>
              <a:t>The baby on the couch (sofa) is crying.</a:t>
            </a:r>
          </a:p>
          <a:p>
            <a:pPr marL="742950" indent="-742950">
              <a:buAutoNum type="arabicPeriod"/>
            </a:pPr>
            <a:r>
              <a:rPr lang="en-US" sz="4000" b="1" dirty="0"/>
              <a:t>The man is pouring tea into a cup.</a:t>
            </a:r>
          </a:p>
          <a:p>
            <a:pPr marL="0" indent="0">
              <a:buNone/>
            </a:pP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577571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E1B7F1-2B0E-4558-BB7D-5B351FCA75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742950" indent="-742950">
              <a:buAutoNum type="arabicPeriod"/>
            </a:pPr>
            <a:endParaRPr lang="en-US" sz="4000" b="1" dirty="0"/>
          </a:p>
          <a:p>
            <a:pPr marL="742950" indent="-742950">
              <a:buAutoNum type="arabicPeriod"/>
            </a:pPr>
            <a:r>
              <a:rPr lang="en-US" sz="4000" b="1" dirty="0"/>
              <a:t>The baby on the couch (sofa) is crying.</a:t>
            </a:r>
          </a:p>
          <a:p>
            <a:pPr marL="742950" indent="-742950">
              <a:buAutoNum type="arabicPeriod"/>
            </a:pPr>
            <a:r>
              <a:rPr lang="en-US" sz="4000" b="1" dirty="0"/>
              <a:t>The man is pouring tea into a cup.</a:t>
            </a:r>
          </a:p>
          <a:p>
            <a:pPr marL="742950" indent="-742950">
              <a:buAutoNum type="arabicPeriod"/>
            </a:pPr>
            <a:r>
              <a:rPr lang="en-US" sz="4000" b="1" dirty="0"/>
              <a:t>The man is holding the cover to the tea pot in his hand.</a:t>
            </a:r>
          </a:p>
        </p:txBody>
      </p:sp>
    </p:spTree>
    <p:extLst>
      <p:ext uri="{BB962C8B-B14F-4D97-AF65-F5344CB8AC3E}">
        <p14:creationId xmlns:p14="http://schemas.microsoft.com/office/powerpoint/2010/main" val="20661883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E1B7F1-2B0E-4558-BB7D-5B351FCA75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742950" indent="-742950">
              <a:buAutoNum type="arabicPeriod"/>
            </a:pPr>
            <a:endParaRPr lang="en-US" sz="4000" b="1" dirty="0"/>
          </a:p>
          <a:p>
            <a:pPr marL="742950" indent="-742950">
              <a:buAutoNum type="arabicPeriod"/>
            </a:pPr>
            <a:r>
              <a:rPr lang="en-US" sz="4000" b="1" dirty="0"/>
              <a:t>The baby on the couch (sofa) is crying.</a:t>
            </a:r>
          </a:p>
          <a:p>
            <a:pPr marL="742950" indent="-742950">
              <a:buAutoNum type="arabicPeriod"/>
            </a:pPr>
            <a:r>
              <a:rPr lang="en-US" sz="4000" b="1" dirty="0"/>
              <a:t>The man is pouring tea into a cup.</a:t>
            </a:r>
          </a:p>
          <a:p>
            <a:pPr marL="742950" indent="-742950">
              <a:buAutoNum type="arabicPeriod"/>
            </a:pPr>
            <a:r>
              <a:rPr lang="en-US" sz="4000" b="1" dirty="0"/>
              <a:t>The man is holding the cover to the </a:t>
            </a:r>
          </a:p>
          <a:p>
            <a:pPr marL="0" indent="0">
              <a:buNone/>
            </a:pPr>
            <a:r>
              <a:rPr lang="en-US" sz="4000" b="1" dirty="0"/>
              <a:t>       tea pot in his hand.</a:t>
            </a:r>
          </a:p>
          <a:p>
            <a:pPr marL="742950" lvl="0" indent="-742950">
              <a:buAutoNum type="arabicPeriod" startAt="4"/>
            </a:pPr>
            <a:r>
              <a:rPr lang="en-US" sz="4000" b="1" dirty="0">
                <a:solidFill>
                  <a:prstClr val="black"/>
                </a:solidFill>
              </a:rPr>
              <a:t>The boy is reading a book and eating a </a:t>
            </a:r>
          </a:p>
          <a:p>
            <a:pPr marL="0" lvl="0" indent="0">
              <a:buNone/>
            </a:pPr>
            <a:r>
              <a:rPr lang="en-US" sz="4000" b="1" dirty="0">
                <a:solidFill>
                  <a:prstClr val="black"/>
                </a:solidFill>
              </a:rPr>
              <a:t>       cracker or cookie.</a:t>
            </a:r>
          </a:p>
          <a:p>
            <a:pPr marL="0" indent="0">
              <a:buNone/>
            </a:pPr>
            <a:endParaRPr lang="en-US" sz="4000" b="1" dirty="0"/>
          </a:p>
          <a:p>
            <a:pPr marL="0" indent="0">
              <a:buNone/>
            </a:pP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42203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E1B7F1-2B0E-4558-BB7D-5B351FCA75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4000" b="1" dirty="0"/>
          </a:p>
          <a:p>
            <a:pPr marL="0" indent="0">
              <a:buNone/>
            </a:pPr>
            <a:r>
              <a:rPr lang="en-US" sz="4000" b="1" dirty="0"/>
              <a:t>5.  The girl at the table is doing math   </a:t>
            </a:r>
          </a:p>
          <a:p>
            <a:pPr marL="0" indent="0">
              <a:buNone/>
            </a:pPr>
            <a:r>
              <a:rPr lang="en-US" sz="4000" b="1" dirty="0"/>
              <a:t>      homework.</a:t>
            </a:r>
          </a:p>
        </p:txBody>
      </p:sp>
    </p:spTree>
    <p:extLst>
      <p:ext uri="{BB962C8B-B14F-4D97-AF65-F5344CB8AC3E}">
        <p14:creationId xmlns:p14="http://schemas.microsoft.com/office/powerpoint/2010/main" val="11669061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E1B7F1-2B0E-4558-BB7D-5B351FCA75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4000" b="1" dirty="0"/>
          </a:p>
          <a:p>
            <a:pPr marL="0" indent="0">
              <a:buNone/>
            </a:pPr>
            <a:r>
              <a:rPr lang="en-US" sz="4000" b="1" dirty="0"/>
              <a:t>5.  The girl at the table is doing math   </a:t>
            </a:r>
          </a:p>
          <a:p>
            <a:pPr marL="0" indent="0">
              <a:buNone/>
            </a:pPr>
            <a:r>
              <a:rPr lang="en-US" sz="4000" b="1" dirty="0"/>
              <a:t>      homework.</a:t>
            </a:r>
          </a:p>
          <a:p>
            <a:pPr marL="742950" indent="-742950">
              <a:buAutoNum type="arabicPeriod" startAt="6"/>
            </a:pPr>
            <a:r>
              <a:rPr lang="en-US" sz="4000" b="1" dirty="0"/>
              <a:t>The lady on the sofa is drinking tea or </a:t>
            </a:r>
          </a:p>
          <a:p>
            <a:pPr marL="0" indent="0">
              <a:buNone/>
            </a:pPr>
            <a:r>
              <a:rPr lang="en-US" sz="4000" b="1" dirty="0"/>
              <a:t>       coffee.</a:t>
            </a:r>
          </a:p>
          <a:p>
            <a:pPr marL="0" indent="0">
              <a:buNone/>
            </a:pP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3020314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E1B7F1-2B0E-4558-BB7D-5B351FCA75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4000" b="1" dirty="0"/>
          </a:p>
          <a:p>
            <a:pPr marL="0" indent="0">
              <a:buNone/>
            </a:pPr>
            <a:r>
              <a:rPr lang="en-US" sz="4000" b="1" dirty="0"/>
              <a:t>5.  The girl at the table is doing math   </a:t>
            </a:r>
          </a:p>
          <a:p>
            <a:pPr marL="0" indent="0">
              <a:buNone/>
            </a:pPr>
            <a:r>
              <a:rPr lang="en-US" sz="4000" b="1" dirty="0"/>
              <a:t>      homework.</a:t>
            </a:r>
          </a:p>
          <a:p>
            <a:pPr marL="742950" indent="-742950">
              <a:buAutoNum type="arabicPeriod" startAt="6"/>
            </a:pPr>
            <a:r>
              <a:rPr lang="en-US" sz="4000" b="1" dirty="0"/>
              <a:t>The lady on the sofa is drinking tea or </a:t>
            </a:r>
          </a:p>
          <a:p>
            <a:pPr marL="0" indent="0">
              <a:buNone/>
            </a:pPr>
            <a:r>
              <a:rPr lang="en-US" sz="4000" b="1" dirty="0"/>
              <a:t>       coffee.</a:t>
            </a:r>
          </a:p>
          <a:p>
            <a:pPr marL="0" indent="0">
              <a:buNone/>
            </a:pPr>
            <a:r>
              <a:rPr lang="en-US" sz="4000" b="1" dirty="0"/>
              <a:t>7.   The dog is lying next to the fireplace.</a:t>
            </a:r>
          </a:p>
          <a:p>
            <a:pPr marL="0" indent="0">
              <a:buNone/>
            </a:pP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9319287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</TotalTime>
  <Words>510</Words>
  <Application>Microsoft Office PowerPoint</Application>
  <PresentationFormat>On-screen Show (4:3)</PresentationFormat>
  <Paragraphs>87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Calibri</vt:lpstr>
      <vt:lpstr>Calibri Light</vt:lpstr>
      <vt:lpstr>Office Theme</vt:lpstr>
      <vt:lpstr>PowerPoint Presentation</vt:lpstr>
      <vt:lpstr>The living room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The living room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Roger Eales</dc:creator>
  <cp:lastModifiedBy>Roger Eales</cp:lastModifiedBy>
  <cp:revision>6</cp:revision>
  <dcterms:created xsi:type="dcterms:W3CDTF">2017-09-01T19:47:53Z</dcterms:created>
  <dcterms:modified xsi:type="dcterms:W3CDTF">2018-02-28T15:12:36Z</dcterms:modified>
</cp:coreProperties>
</file>