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73" r:id="rId6"/>
    <p:sldId id="280" r:id="rId7"/>
    <p:sldId id="271" r:id="rId8"/>
    <p:sldId id="283" r:id="rId9"/>
    <p:sldId id="282" r:id="rId10"/>
    <p:sldId id="281" r:id="rId11"/>
    <p:sldId id="266" r:id="rId12"/>
    <p:sldId id="284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95" r:id="rId24"/>
    <p:sldId id="296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7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7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1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4E46-CCFF-4E07-A673-F1BEA72ED09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DBEB-5CC3-4F28-ABC6-B83A4F100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50B39A-4B56-471E-8EF3-03ACF4BA1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/>
          </a:p>
          <a:p>
            <a:r>
              <a:rPr lang="en-US" sz="6000" b="1" dirty="0"/>
              <a:t>What is going on?</a:t>
            </a:r>
          </a:p>
          <a:p>
            <a:endParaRPr lang="en-US" sz="6000" b="1" dirty="0"/>
          </a:p>
          <a:p>
            <a:r>
              <a:rPr lang="en-US" sz="6000" b="1" dirty="0"/>
              <a:t>(using present progressive tense)</a:t>
            </a:r>
          </a:p>
        </p:txBody>
      </p:sp>
    </p:spTree>
    <p:extLst>
      <p:ext uri="{BB962C8B-B14F-4D97-AF65-F5344CB8AC3E}">
        <p14:creationId xmlns:p14="http://schemas.microsoft.com/office/powerpoint/2010/main" val="280324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is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is drinking tea or </a:t>
            </a:r>
          </a:p>
          <a:p>
            <a:pPr marL="0" indent="0">
              <a:buNone/>
            </a:pPr>
            <a:r>
              <a:rPr lang="en-US" sz="4000" b="1" dirty="0"/>
              <a:t>       coffee.</a:t>
            </a:r>
          </a:p>
          <a:p>
            <a:pPr marL="0" indent="0">
              <a:buNone/>
            </a:pPr>
            <a:r>
              <a:rPr lang="en-US" sz="4000" b="1" dirty="0"/>
              <a:t>7.   The dog is lying next to the fireplace.</a:t>
            </a:r>
          </a:p>
          <a:p>
            <a:pPr marL="0" indent="0">
              <a:buNone/>
            </a:pPr>
            <a:r>
              <a:rPr lang="en-US" sz="4000" b="1" dirty="0"/>
              <a:t>8.   There is a fire burning in the fireplace.</a:t>
            </a:r>
          </a:p>
        </p:txBody>
      </p:sp>
    </p:spTree>
    <p:extLst>
      <p:ext uri="{BB962C8B-B14F-4D97-AF65-F5344CB8AC3E}">
        <p14:creationId xmlns:p14="http://schemas.microsoft.com/office/powerpoint/2010/main" val="62004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B1C3-6772-4B1E-9397-1FD5E0E00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The  End</a:t>
            </a:r>
          </a:p>
        </p:txBody>
      </p:sp>
    </p:spTree>
    <p:extLst>
      <p:ext uri="{BB962C8B-B14F-4D97-AF65-F5344CB8AC3E}">
        <p14:creationId xmlns:p14="http://schemas.microsoft.com/office/powerpoint/2010/main" val="388434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6B9E-B47B-46C5-972D-00E76AC7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D2143-8F06-4848-9CE6-3FDDF7E7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5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50B39A-4B56-471E-8EF3-03ACF4BA1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/>
          </a:p>
          <a:p>
            <a:r>
              <a:rPr lang="en-US" sz="6000" b="1" dirty="0"/>
              <a:t>What was going on?</a:t>
            </a:r>
          </a:p>
          <a:p>
            <a:endParaRPr lang="en-US" sz="6000" b="1" dirty="0"/>
          </a:p>
          <a:p>
            <a:r>
              <a:rPr lang="en-US" sz="6000" b="1" dirty="0"/>
              <a:t>(using past progressive tense)</a:t>
            </a:r>
          </a:p>
        </p:txBody>
      </p:sp>
    </p:spTree>
    <p:extLst>
      <p:ext uri="{BB962C8B-B14F-4D97-AF65-F5344CB8AC3E}">
        <p14:creationId xmlns:p14="http://schemas.microsoft.com/office/powerpoint/2010/main" val="23597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317B-CD86-4B8E-9B95-AC5B3C46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The living room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122D76-2002-492D-884A-EB17F4660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1" y="1361798"/>
            <a:ext cx="8981783" cy="5052253"/>
          </a:xfrm>
        </p:spPr>
      </p:pic>
    </p:spTree>
    <p:extLst>
      <p:ext uri="{BB962C8B-B14F-4D97-AF65-F5344CB8AC3E}">
        <p14:creationId xmlns:p14="http://schemas.microsoft.com/office/powerpoint/2010/main" val="163138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was crying.</a:t>
            </a:r>
          </a:p>
        </p:txBody>
      </p:sp>
    </p:spTree>
    <p:extLst>
      <p:ext uri="{BB962C8B-B14F-4D97-AF65-F5344CB8AC3E}">
        <p14:creationId xmlns:p14="http://schemas.microsoft.com/office/powerpoint/2010/main" val="233205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(sofa)was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was pouring tea into a cup.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8807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was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was pouring tea into a cup.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was holding the cover to the tea pot in his hand.</a:t>
            </a:r>
          </a:p>
        </p:txBody>
      </p:sp>
    </p:spTree>
    <p:extLst>
      <p:ext uri="{BB962C8B-B14F-4D97-AF65-F5344CB8AC3E}">
        <p14:creationId xmlns:p14="http://schemas.microsoft.com/office/powerpoint/2010/main" val="420010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was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was pouring tea into a cup.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was holding the cover to the </a:t>
            </a:r>
          </a:p>
          <a:p>
            <a:pPr marL="0" indent="0">
              <a:buNone/>
            </a:pPr>
            <a:r>
              <a:rPr lang="en-US" sz="4000" b="1" dirty="0"/>
              <a:t>       tea pot in his hand.</a:t>
            </a:r>
          </a:p>
          <a:p>
            <a:pPr marL="742950" lvl="0" indent="-742950">
              <a:buAutoNum type="arabicPeriod" startAt="4"/>
            </a:pPr>
            <a:r>
              <a:rPr lang="en-US" sz="4000" b="1" dirty="0">
                <a:solidFill>
                  <a:prstClr val="black"/>
                </a:solidFill>
              </a:rPr>
              <a:t>The boy was reading a book and eating a cracker or cookie.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07847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was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</p:txBody>
      </p:sp>
    </p:spTree>
    <p:extLst>
      <p:ext uri="{BB962C8B-B14F-4D97-AF65-F5344CB8AC3E}">
        <p14:creationId xmlns:p14="http://schemas.microsoft.com/office/powerpoint/2010/main" val="399589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317B-CD86-4B8E-9B95-AC5B3C46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The living room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122D76-2002-492D-884A-EB17F4660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1" y="1361798"/>
            <a:ext cx="8981783" cy="5052253"/>
          </a:xfrm>
        </p:spPr>
      </p:pic>
    </p:spTree>
    <p:extLst>
      <p:ext uri="{BB962C8B-B14F-4D97-AF65-F5344CB8AC3E}">
        <p14:creationId xmlns:p14="http://schemas.microsoft.com/office/powerpoint/2010/main" val="1102885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was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was drinking tea or coffee.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532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was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was drinking tea or coffee.</a:t>
            </a:r>
          </a:p>
          <a:p>
            <a:pPr marL="0" indent="0">
              <a:buNone/>
            </a:pPr>
            <a:r>
              <a:rPr lang="en-US" sz="4000" b="1" dirty="0"/>
              <a:t>7.   The dog was lying next to the   </a:t>
            </a:r>
          </a:p>
          <a:p>
            <a:pPr marL="0" indent="0">
              <a:buNone/>
            </a:pPr>
            <a:r>
              <a:rPr lang="en-US" sz="4000" b="1" dirty="0"/>
              <a:t>       fireplace.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9022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was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was drinking tea or coffee.</a:t>
            </a:r>
          </a:p>
          <a:p>
            <a:pPr marL="742950" indent="-742950">
              <a:buAutoNum type="arabicPeriod" startAt="7"/>
            </a:pPr>
            <a:r>
              <a:rPr lang="en-US" sz="4000" b="1" dirty="0"/>
              <a:t>The dog was lying next to the </a:t>
            </a:r>
          </a:p>
          <a:p>
            <a:pPr marL="0" indent="0">
              <a:buNone/>
            </a:pPr>
            <a:r>
              <a:rPr lang="en-US" sz="4000" b="1" dirty="0"/>
              <a:t>       fireplace.</a:t>
            </a:r>
          </a:p>
          <a:p>
            <a:pPr marL="742950" indent="-742950">
              <a:buAutoNum type="arabicPeriod" startAt="8"/>
            </a:pPr>
            <a:r>
              <a:rPr lang="en-US" sz="4000" b="1" dirty="0"/>
              <a:t>There was a fire burning in the fireplace.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3751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5EFA1-8802-4824-90A6-69710D67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128055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0335-2400-4FE5-B5E4-2DE722E59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CREDIT:  </a:t>
            </a:r>
            <a:r>
              <a:rPr lang="en-US" sz="4400" b="1" u="sng" dirty="0">
                <a:solidFill>
                  <a:prstClr val="black"/>
                </a:solidFill>
              </a:rPr>
              <a:t>Grammar Practice     </a:t>
            </a:r>
            <a:r>
              <a:rPr lang="en-US" sz="4400" b="1" dirty="0">
                <a:solidFill>
                  <a:prstClr val="black"/>
                </a:solidFill>
              </a:rPr>
              <a:t>Activities            page 149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Cambridge University Press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                Tenth printing 1992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68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AB15-D557-4D89-9E56-3E286F2F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CB6A-A750-4898-BF6C-8BFA78927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is crying.</a:t>
            </a:r>
          </a:p>
        </p:txBody>
      </p:sp>
    </p:spTree>
    <p:extLst>
      <p:ext uri="{BB962C8B-B14F-4D97-AF65-F5344CB8AC3E}">
        <p14:creationId xmlns:p14="http://schemas.microsoft.com/office/powerpoint/2010/main" val="404886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is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is pouring tea into a cup.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757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is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is pouring tea into a cup.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is holding the cover to the tea pot in his hand.</a:t>
            </a:r>
          </a:p>
        </p:txBody>
      </p:sp>
    </p:spTree>
    <p:extLst>
      <p:ext uri="{BB962C8B-B14F-4D97-AF65-F5344CB8AC3E}">
        <p14:creationId xmlns:p14="http://schemas.microsoft.com/office/powerpoint/2010/main" val="206618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baby on the couch (sofa) is crying.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is pouring tea into a cup.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man is holding the cover to the </a:t>
            </a:r>
          </a:p>
          <a:p>
            <a:pPr marL="0" indent="0">
              <a:buNone/>
            </a:pPr>
            <a:r>
              <a:rPr lang="en-US" sz="4000" b="1" dirty="0"/>
              <a:t>       tea pot in his hand.</a:t>
            </a:r>
          </a:p>
          <a:p>
            <a:pPr marL="742950" lvl="0" indent="-742950">
              <a:buAutoNum type="arabicPeriod" startAt="4"/>
            </a:pPr>
            <a:r>
              <a:rPr lang="en-US" sz="4000" b="1" dirty="0">
                <a:solidFill>
                  <a:prstClr val="black"/>
                </a:solidFill>
              </a:rPr>
              <a:t>The boy is reading a book and eating a 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       cracker or cookie.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22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is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</p:txBody>
      </p:sp>
    </p:spTree>
    <p:extLst>
      <p:ext uri="{BB962C8B-B14F-4D97-AF65-F5344CB8AC3E}">
        <p14:creationId xmlns:p14="http://schemas.microsoft.com/office/powerpoint/2010/main" val="11669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is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is drinking tea or </a:t>
            </a:r>
          </a:p>
          <a:p>
            <a:pPr marL="0" indent="0">
              <a:buNone/>
            </a:pPr>
            <a:r>
              <a:rPr lang="en-US" sz="4000" b="1" dirty="0"/>
              <a:t>       coffee.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0203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B7F1-2B0E-4558-BB7D-5B351FC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5.  The girl at the table is doing math   </a:t>
            </a:r>
          </a:p>
          <a:p>
            <a:pPr marL="0" indent="0">
              <a:buNone/>
            </a:pPr>
            <a:r>
              <a:rPr lang="en-US" sz="4000" b="1" dirty="0"/>
              <a:t>      homework.</a:t>
            </a:r>
          </a:p>
          <a:p>
            <a:pPr marL="742950" indent="-742950">
              <a:buAutoNum type="arabicPeriod" startAt="6"/>
            </a:pPr>
            <a:r>
              <a:rPr lang="en-US" sz="4000" b="1" dirty="0"/>
              <a:t>The lady on the sofa is drinking tea or </a:t>
            </a:r>
          </a:p>
          <a:p>
            <a:pPr marL="0" indent="0">
              <a:buNone/>
            </a:pPr>
            <a:r>
              <a:rPr lang="en-US" sz="4000" b="1" dirty="0"/>
              <a:t>       coffee.</a:t>
            </a:r>
          </a:p>
          <a:p>
            <a:pPr marL="0" indent="0">
              <a:buNone/>
            </a:pPr>
            <a:r>
              <a:rPr lang="en-US" sz="4000" b="1" dirty="0"/>
              <a:t>7.   The dog is lying next to the fireplace.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3192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510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The living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living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6</cp:revision>
  <dcterms:created xsi:type="dcterms:W3CDTF">2017-09-01T19:47:53Z</dcterms:created>
  <dcterms:modified xsi:type="dcterms:W3CDTF">2018-02-28T15:12:36Z</dcterms:modified>
</cp:coreProperties>
</file>